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C4D9C0E-02E1-470C-91F1-1C2F305800AE}">
          <p14:sldIdLst>
            <p14:sldId id="256"/>
            <p14:sldId id="257"/>
            <p14:sldId id="258"/>
            <p14:sldId id="259"/>
            <p14:sldId id="260"/>
            <p14:sldId id="261"/>
            <p14:sldId id="262"/>
            <p14:sldId id="263"/>
            <p14:sldId id="264"/>
            <p14:sldId id="265"/>
            <p14:sldId id="266"/>
            <p14:sldId id="267"/>
            <p14:sldId id="26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D90BD9-E911-4BB2-A2C3-806A6ADC5333}" v="106" dt="2021-05-04T23:28:29.8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0" d="100"/>
          <a:sy n="80" d="100"/>
        </p:scale>
        <p:origin x="2050"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11EAACC7-3B3F-47D1-959A-EF58926E955E}" type="datetimeFigureOut">
              <a:rPr lang="en-US" smtClean="0"/>
              <a:t>05-May-21</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856180267"/>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EAACC7-3B3F-47D1-959A-EF58926E955E}" type="datetimeFigureOut">
              <a:rPr lang="en-US" smtClean="0"/>
              <a:t>05-May-21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169524508"/>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EAACC7-3B3F-47D1-959A-EF58926E955E}" type="datetimeFigureOut">
              <a:rPr lang="en-US" smtClean="0"/>
              <a:t>05-May-21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99495417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EAACC7-3B3F-47D1-959A-EF58926E955E}" type="datetimeFigureOut">
              <a:rPr lang="en-US" smtClean="0"/>
              <a:t>05-May-21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12CC964-A50B-4C29-B4E4-2C30BB34CCF3}"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902909291"/>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EAACC7-3B3F-47D1-959A-EF58926E955E}" type="datetimeFigureOut">
              <a:rPr lang="en-US" smtClean="0"/>
              <a:t>05-May-21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605178370"/>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1EAACC7-3B3F-47D1-959A-EF58926E955E}" type="datetimeFigureOut">
              <a:rPr lang="en-US" smtClean="0"/>
              <a:t>05-May-21</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702628263"/>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1EAACC7-3B3F-47D1-959A-EF58926E955E}" type="datetimeFigureOut">
              <a:rPr lang="en-US" smtClean="0"/>
              <a:t>05-May-21</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899138455"/>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EAACC7-3B3F-47D1-959A-EF58926E955E}" type="datetimeFigureOut">
              <a:rPr lang="en-US" smtClean="0"/>
              <a:t>05-May-21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552080817"/>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EAACC7-3B3F-47D1-959A-EF58926E955E}" type="datetimeFigureOut">
              <a:rPr lang="en-US" smtClean="0"/>
              <a:t>05-May-21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90312312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EAACC7-3B3F-47D1-959A-EF58926E955E}" type="datetimeFigureOut">
              <a:rPr lang="en-US" smtClean="0"/>
              <a:t>05-May-21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14424408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EAACC7-3B3F-47D1-959A-EF58926E955E}" type="datetimeFigureOut">
              <a:rPr lang="en-US" smtClean="0"/>
              <a:t>05-May-21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83621284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1EAACC7-3B3F-47D1-959A-EF58926E955E}" type="datetimeFigureOut">
              <a:rPr lang="en-US" smtClean="0"/>
              <a:t>05-May-21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24842280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EAACC7-3B3F-47D1-959A-EF58926E955E}" type="datetimeFigureOut">
              <a:rPr lang="en-US" smtClean="0"/>
              <a:t>05-May-21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30386781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1EAACC7-3B3F-47D1-959A-EF58926E955E}" type="datetimeFigureOut">
              <a:rPr lang="en-US" smtClean="0"/>
              <a:t>05-May-21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11403395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AACC7-3B3F-47D1-959A-EF58926E955E}" type="datetimeFigureOut">
              <a:rPr lang="en-US" smtClean="0"/>
              <a:t>05-May-21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47126322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EAACC7-3B3F-47D1-959A-EF58926E955E}" type="datetimeFigureOut">
              <a:rPr lang="en-US" smtClean="0"/>
              <a:t>05-May-21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57304519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EAACC7-3B3F-47D1-959A-EF58926E955E}" type="datetimeFigureOut">
              <a:rPr lang="en-US" smtClean="0"/>
              <a:t>05-May-21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80601305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1EAACC7-3B3F-47D1-959A-EF58926E955E}" type="datetimeFigureOut">
              <a:rPr lang="en-US" smtClean="0"/>
              <a:t>05-May-21</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12CC964-A50B-4C29-B4E4-2C30BB34CCF3}" type="slidenum">
              <a:rPr lang="en-US" smtClean="0"/>
              <a:t>‹#›</a:t>
            </a:fld>
            <a:endParaRPr lang="en-US"/>
          </a:p>
        </p:txBody>
      </p:sp>
    </p:spTree>
    <p:extLst>
      <p:ext uri="{BB962C8B-B14F-4D97-AF65-F5344CB8AC3E}">
        <p14:creationId xmlns:p14="http://schemas.microsoft.com/office/powerpoint/2010/main" val="2567719617"/>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ransition/>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9.sv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4.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6.jpe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Video 3" descr="A close-up of a jellyfish&#10;&#10;Description automatically generated with low confidence">
            <a:extLst>
              <a:ext uri="{FF2B5EF4-FFF2-40B4-BE49-F238E27FC236}">
                <a16:creationId xmlns:a16="http://schemas.microsoft.com/office/drawing/2014/main" id="{4ADACEEC-F30B-444C-AEA4-DD77DDFCAA2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1154" y="10"/>
            <a:ext cx="12192000" cy="6857990"/>
          </a:xfrm>
          <a:prstGeom prst="rect">
            <a:avLst/>
          </a:prstGeom>
        </p:spPr>
      </p:pic>
      <p:sp>
        <p:nvSpPr>
          <p:cNvPr id="2" name="Title 1">
            <a:extLst>
              <a:ext uri="{FF2B5EF4-FFF2-40B4-BE49-F238E27FC236}">
                <a16:creationId xmlns:a16="http://schemas.microsoft.com/office/drawing/2014/main" id="{F40D7855-F6B9-46F0-9D43-CFEEB93FD1C8}"/>
              </a:ext>
            </a:extLst>
          </p:cNvPr>
          <p:cNvSpPr>
            <a:spLocks noGrp="1"/>
          </p:cNvSpPr>
          <p:nvPr>
            <p:ph type="ctrTitle"/>
          </p:nvPr>
        </p:nvSpPr>
        <p:spPr>
          <a:xfrm>
            <a:off x="1522846" y="1264024"/>
            <a:ext cx="9144000" cy="2611940"/>
          </a:xfrm>
        </p:spPr>
        <p:txBody>
          <a:bodyPr>
            <a:normAutofit/>
          </a:bodyPr>
          <a:lstStyle/>
          <a:p>
            <a:pPr algn="ctr"/>
            <a:r>
              <a:rPr lang="en-US" sz="4800" b="1" i="0" dirty="0">
                <a:effectLst/>
              </a:rPr>
              <a:t>Software Quality Models and Standards</a:t>
            </a:r>
            <a:endParaRPr lang="en-US" sz="4800" b="1" dirty="0"/>
          </a:p>
        </p:txBody>
      </p:sp>
      <p:sp>
        <p:nvSpPr>
          <p:cNvPr id="3" name="Subtitle 2">
            <a:extLst>
              <a:ext uri="{FF2B5EF4-FFF2-40B4-BE49-F238E27FC236}">
                <a16:creationId xmlns:a16="http://schemas.microsoft.com/office/drawing/2014/main" id="{E8164B76-C91A-4C8C-84BE-D2B26570AFE1}"/>
              </a:ext>
            </a:extLst>
          </p:cNvPr>
          <p:cNvSpPr>
            <a:spLocks noGrp="1"/>
          </p:cNvSpPr>
          <p:nvPr>
            <p:ph type="subTitle" idx="1"/>
          </p:nvPr>
        </p:nvSpPr>
        <p:spPr>
          <a:xfrm>
            <a:off x="2551546" y="4175311"/>
            <a:ext cx="7086601" cy="1516571"/>
          </a:xfrm>
        </p:spPr>
        <p:txBody>
          <a:bodyPr>
            <a:normAutofit/>
          </a:bodyPr>
          <a:lstStyle/>
          <a:p>
            <a:pPr algn="r"/>
            <a:r>
              <a:rPr lang="en-US" dirty="0">
                <a:solidFill>
                  <a:schemeClr val="tx1"/>
                </a:solidFill>
              </a:rPr>
              <a:t>By- Anish</a:t>
            </a:r>
          </a:p>
          <a:p>
            <a:pPr algn="r"/>
            <a:r>
              <a:rPr lang="en-US" dirty="0">
                <a:solidFill>
                  <a:schemeClr val="tx1"/>
                </a:solidFill>
              </a:rPr>
              <a:t>Roll no- 2K19CSUN01069</a:t>
            </a:r>
          </a:p>
          <a:p>
            <a:pPr algn="r"/>
            <a:r>
              <a:rPr lang="en-US" dirty="0">
                <a:solidFill>
                  <a:schemeClr val="tx1"/>
                </a:solidFill>
              </a:rPr>
              <a:t>Class- </a:t>
            </a:r>
            <a:r>
              <a:rPr lang="en-US" dirty="0" err="1">
                <a:solidFill>
                  <a:schemeClr val="tx1"/>
                </a:solidFill>
              </a:rPr>
              <a:t>cse</a:t>
            </a:r>
            <a:r>
              <a:rPr lang="en-US" dirty="0">
                <a:solidFill>
                  <a:schemeClr val="tx1"/>
                </a:solidFill>
              </a:rPr>
              <a:t> 4b</a:t>
            </a:r>
          </a:p>
        </p:txBody>
      </p:sp>
    </p:spTree>
    <p:extLst>
      <p:ext uri="{BB962C8B-B14F-4D97-AF65-F5344CB8AC3E}">
        <p14:creationId xmlns:p14="http://schemas.microsoft.com/office/powerpoint/2010/main" val="570363946"/>
      </p:ext>
    </p:extLst>
  </p:cSld>
  <p:clrMapOvr>
    <a:masterClrMapping/>
  </p:clrMapOvr>
  <p:transition advTm="704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extLst>
    <p:ext uri="{E180D4A7-C9FB-4DFB-919C-405C955672EB}">
      <p14:showEvtLst xmlns:p14="http://schemas.microsoft.com/office/powerpoint/2010/main">
        <p14:playEvt time="78" objId="4"/>
        <p14:stopEvt time="7046" objId="4"/>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0" name="Rectangle 142">
            <a:extLst>
              <a:ext uri="{FF2B5EF4-FFF2-40B4-BE49-F238E27FC236}">
                <a16:creationId xmlns:a16="http://schemas.microsoft.com/office/drawing/2014/main" id="{046B922C-5BA7-4973-B12F-71A509E4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2061" name="Group 144">
            <a:extLst>
              <a:ext uri="{FF2B5EF4-FFF2-40B4-BE49-F238E27FC236}">
                <a16:creationId xmlns:a16="http://schemas.microsoft.com/office/drawing/2014/main" id="{96D34D8D-9EE9-4659-8C22-7551A95F9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46" name="Group 145">
              <a:extLst>
                <a:ext uri="{FF2B5EF4-FFF2-40B4-BE49-F238E27FC236}">
                  <a16:creationId xmlns:a16="http://schemas.microsoft.com/office/drawing/2014/main" id="{3CA93C16-1147-4EB3-B4E7-3C43102494D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58" name="Rectangle 5">
                <a:extLst>
                  <a:ext uri="{FF2B5EF4-FFF2-40B4-BE49-F238E27FC236}">
                    <a16:creationId xmlns:a16="http://schemas.microsoft.com/office/drawing/2014/main" id="{C4779968-92AF-4B85-8C27-EBBFE1D6990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9" name="Freeform 6">
                <a:extLst>
                  <a:ext uri="{FF2B5EF4-FFF2-40B4-BE49-F238E27FC236}">
                    <a16:creationId xmlns:a16="http://schemas.microsoft.com/office/drawing/2014/main" id="{2C43E18D-7024-4F17-A664-E23BFBC12B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0" name="Freeform 7">
                <a:extLst>
                  <a:ext uri="{FF2B5EF4-FFF2-40B4-BE49-F238E27FC236}">
                    <a16:creationId xmlns:a16="http://schemas.microsoft.com/office/drawing/2014/main" id="{CA2ACEBA-081B-4B0B-AFB1-C596B834FD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1" name="Freeform 8">
                <a:extLst>
                  <a:ext uri="{FF2B5EF4-FFF2-40B4-BE49-F238E27FC236}">
                    <a16:creationId xmlns:a16="http://schemas.microsoft.com/office/drawing/2014/main" id="{2AFBB163-514B-493A-983F-8BE96848F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2" name="Freeform 9">
                <a:extLst>
                  <a:ext uri="{FF2B5EF4-FFF2-40B4-BE49-F238E27FC236}">
                    <a16:creationId xmlns:a16="http://schemas.microsoft.com/office/drawing/2014/main" id="{7720326C-7DB1-4745-9015-3FA6990855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3" name="Freeform 10">
                <a:extLst>
                  <a:ext uri="{FF2B5EF4-FFF2-40B4-BE49-F238E27FC236}">
                    <a16:creationId xmlns:a16="http://schemas.microsoft.com/office/drawing/2014/main" id="{01D5FBDC-A284-440B-8D5F-84287B0A2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4" name="Freeform 11">
                <a:extLst>
                  <a:ext uri="{FF2B5EF4-FFF2-40B4-BE49-F238E27FC236}">
                    <a16:creationId xmlns:a16="http://schemas.microsoft.com/office/drawing/2014/main" id="{517CE611-1CB0-442B-8998-98487209B0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5" name="Freeform 12">
                <a:extLst>
                  <a:ext uri="{FF2B5EF4-FFF2-40B4-BE49-F238E27FC236}">
                    <a16:creationId xmlns:a16="http://schemas.microsoft.com/office/drawing/2014/main" id="{EF0F0E46-9222-4FCF-A79E-9B4953C6F0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6" name="Freeform 13">
                <a:extLst>
                  <a:ext uri="{FF2B5EF4-FFF2-40B4-BE49-F238E27FC236}">
                    <a16:creationId xmlns:a16="http://schemas.microsoft.com/office/drawing/2014/main" id="{371A87C3-0804-4AB9-8EAD-FBFF597ED8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7" name="Freeform 14">
                <a:extLst>
                  <a:ext uri="{FF2B5EF4-FFF2-40B4-BE49-F238E27FC236}">
                    <a16:creationId xmlns:a16="http://schemas.microsoft.com/office/drawing/2014/main" id="{89F39433-8BC3-48D6-B705-F951DBD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8" name="Freeform 15">
                <a:extLst>
                  <a:ext uri="{FF2B5EF4-FFF2-40B4-BE49-F238E27FC236}">
                    <a16:creationId xmlns:a16="http://schemas.microsoft.com/office/drawing/2014/main" id="{AE671C9D-E91C-4143-A422-273B2F53F6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9" name="Line 16">
                <a:extLst>
                  <a:ext uri="{FF2B5EF4-FFF2-40B4-BE49-F238E27FC236}">
                    <a16:creationId xmlns:a16="http://schemas.microsoft.com/office/drawing/2014/main" id="{83A72EA3-8833-41C6-9333-6A04C1C08DF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70" name="Freeform 17">
                <a:extLst>
                  <a:ext uri="{FF2B5EF4-FFF2-40B4-BE49-F238E27FC236}">
                    <a16:creationId xmlns:a16="http://schemas.microsoft.com/office/drawing/2014/main" id="{2C0D7AAB-DC9C-4B37-A50E-A7185DE92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1" name="Freeform 18">
                <a:extLst>
                  <a:ext uri="{FF2B5EF4-FFF2-40B4-BE49-F238E27FC236}">
                    <a16:creationId xmlns:a16="http://schemas.microsoft.com/office/drawing/2014/main" id="{6E7D9D6B-3455-4363-934B-FA2D6829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2" name="Freeform 19">
                <a:extLst>
                  <a:ext uri="{FF2B5EF4-FFF2-40B4-BE49-F238E27FC236}">
                    <a16:creationId xmlns:a16="http://schemas.microsoft.com/office/drawing/2014/main" id="{FFFFCA54-2217-4DAE-B791-4A6CA7DE0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3" name="Freeform 20">
                <a:extLst>
                  <a:ext uri="{FF2B5EF4-FFF2-40B4-BE49-F238E27FC236}">
                    <a16:creationId xmlns:a16="http://schemas.microsoft.com/office/drawing/2014/main" id="{BAE43BA5-C104-4FBB-B1C6-C210D3CC53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4" name="Rectangle 21">
                <a:extLst>
                  <a:ext uri="{FF2B5EF4-FFF2-40B4-BE49-F238E27FC236}">
                    <a16:creationId xmlns:a16="http://schemas.microsoft.com/office/drawing/2014/main" id="{3BDB2330-DF01-460D-83FB-00C37965CD5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75" name="Freeform 22">
                <a:extLst>
                  <a:ext uri="{FF2B5EF4-FFF2-40B4-BE49-F238E27FC236}">
                    <a16:creationId xmlns:a16="http://schemas.microsoft.com/office/drawing/2014/main" id="{51261093-9B7F-4406-B2F8-0F5BE7676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6" name="Freeform 23">
                <a:extLst>
                  <a:ext uri="{FF2B5EF4-FFF2-40B4-BE49-F238E27FC236}">
                    <a16:creationId xmlns:a16="http://schemas.microsoft.com/office/drawing/2014/main" id="{9971E195-2AB6-4CB6-9BD7-A8407B5C80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7" name="Freeform 24">
                <a:extLst>
                  <a:ext uri="{FF2B5EF4-FFF2-40B4-BE49-F238E27FC236}">
                    <a16:creationId xmlns:a16="http://schemas.microsoft.com/office/drawing/2014/main" id="{A3D843E7-8A86-4676-9C98-DECE0DFF67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8" name="Freeform 25">
                <a:extLst>
                  <a:ext uri="{FF2B5EF4-FFF2-40B4-BE49-F238E27FC236}">
                    <a16:creationId xmlns:a16="http://schemas.microsoft.com/office/drawing/2014/main" id="{FAF42817-AB3E-40FA-997F-EAC1411F46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9" name="Freeform 26">
                <a:extLst>
                  <a:ext uri="{FF2B5EF4-FFF2-40B4-BE49-F238E27FC236}">
                    <a16:creationId xmlns:a16="http://schemas.microsoft.com/office/drawing/2014/main" id="{50ED3298-A6DC-4825-93B1-68DB8CB62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0" name="Freeform 27">
                <a:extLst>
                  <a:ext uri="{FF2B5EF4-FFF2-40B4-BE49-F238E27FC236}">
                    <a16:creationId xmlns:a16="http://schemas.microsoft.com/office/drawing/2014/main" id="{2B951778-3B6B-4BB9-9D89-2ED650C820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1" name="Freeform 28">
                <a:extLst>
                  <a:ext uri="{FF2B5EF4-FFF2-40B4-BE49-F238E27FC236}">
                    <a16:creationId xmlns:a16="http://schemas.microsoft.com/office/drawing/2014/main" id="{8F3ED9A8-A83F-463A-8C2E-E83977D9A9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2" name="Freeform 29">
                <a:extLst>
                  <a:ext uri="{FF2B5EF4-FFF2-40B4-BE49-F238E27FC236}">
                    <a16:creationId xmlns:a16="http://schemas.microsoft.com/office/drawing/2014/main" id="{9A0C113E-781D-4083-86C0-EC936092D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3" name="Freeform 30">
                <a:extLst>
                  <a:ext uri="{FF2B5EF4-FFF2-40B4-BE49-F238E27FC236}">
                    <a16:creationId xmlns:a16="http://schemas.microsoft.com/office/drawing/2014/main" id="{B63D60EF-1E99-4D4C-BF11-AAF8ABEB86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4" name="Freeform 31">
                <a:extLst>
                  <a:ext uri="{FF2B5EF4-FFF2-40B4-BE49-F238E27FC236}">
                    <a16:creationId xmlns:a16="http://schemas.microsoft.com/office/drawing/2014/main" id="{50403E41-7079-49EA-8D0B-4F678552D9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2062" name="Group 146">
              <a:extLst>
                <a:ext uri="{FF2B5EF4-FFF2-40B4-BE49-F238E27FC236}">
                  <a16:creationId xmlns:a16="http://schemas.microsoft.com/office/drawing/2014/main" id="{E3B2C458-4D37-49A0-A94E-D516E05C3CC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48" name="Freeform 32">
                <a:extLst>
                  <a:ext uri="{FF2B5EF4-FFF2-40B4-BE49-F238E27FC236}">
                    <a16:creationId xmlns:a16="http://schemas.microsoft.com/office/drawing/2014/main" id="{C1B10016-E0C4-4526-A466-9911541D2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9" name="Freeform 33">
                <a:extLst>
                  <a:ext uri="{FF2B5EF4-FFF2-40B4-BE49-F238E27FC236}">
                    <a16:creationId xmlns:a16="http://schemas.microsoft.com/office/drawing/2014/main" id="{D574C3F0-FC2B-43A3-94B2-75D305FBF7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0" name="Freeform 34">
                <a:extLst>
                  <a:ext uri="{FF2B5EF4-FFF2-40B4-BE49-F238E27FC236}">
                    <a16:creationId xmlns:a16="http://schemas.microsoft.com/office/drawing/2014/main" id="{D92A5F66-F404-433B-BDBE-5E0DFF40D6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1" name="Freeform 35">
                <a:extLst>
                  <a:ext uri="{FF2B5EF4-FFF2-40B4-BE49-F238E27FC236}">
                    <a16:creationId xmlns:a16="http://schemas.microsoft.com/office/drawing/2014/main" id="{0A0BDF81-64CC-431D-81B1-A21938C054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2" name="Freeform 36">
                <a:extLst>
                  <a:ext uri="{FF2B5EF4-FFF2-40B4-BE49-F238E27FC236}">
                    <a16:creationId xmlns:a16="http://schemas.microsoft.com/office/drawing/2014/main" id="{42871530-50EC-42C2-879A-AE8154DADC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3" name="Freeform 37">
                <a:extLst>
                  <a:ext uri="{FF2B5EF4-FFF2-40B4-BE49-F238E27FC236}">
                    <a16:creationId xmlns:a16="http://schemas.microsoft.com/office/drawing/2014/main" id="{53AF2F2A-B148-4906-B90D-6E2223978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4" name="Freeform 38">
                <a:extLst>
                  <a:ext uri="{FF2B5EF4-FFF2-40B4-BE49-F238E27FC236}">
                    <a16:creationId xmlns:a16="http://schemas.microsoft.com/office/drawing/2014/main" id="{9A79EAA4-6F5D-4A2C-B688-CD29C2217C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5" name="Freeform 39">
                <a:extLst>
                  <a:ext uri="{FF2B5EF4-FFF2-40B4-BE49-F238E27FC236}">
                    <a16:creationId xmlns:a16="http://schemas.microsoft.com/office/drawing/2014/main" id="{B9CE5833-22CF-4408-9338-4B7749FEA3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6" name="Freeform 40">
                <a:extLst>
                  <a:ext uri="{FF2B5EF4-FFF2-40B4-BE49-F238E27FC236}">
                    <a16:creationId xmlns:a16="http://schemas.microsoft.com/office/drawing/2014/main" id="{316A985A-7ADD-4BEE-A7B6-E5B49E1839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7" name="Rectangle 41">
                <a:extLst>
                  <a:ext uri="{FF2B5EF4-FFF2-40B4-BE49-F238E27FC236}">
                    <a16:creationId xmlns:a16="http://schemas.microsoft.com/office/drawing/2014/main" id="{352CFA3F-5CFE-412E-9196-C966F34579D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186" name="Picture 2">
            <a:extLst>
              <a:ext uri="{FF2B5EF4-FFF2-40B4-BE49-F238E27FC236}">
                <a16:creationId xmlns:a16="http://schemas.microsoft.com/office/drawing/2014/main" id="{2FB01CCF-839B-4126-9BF9-132C64D8A1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5D48078-4534-44EF-A2FD-9B92F9B13735}"/>
              </a:ext>
            </a:extLst>
          </p:cNvPr>
          <p:cNvSpPr>
            <a:spLocks noGrp="1"/>
          </p:cNvSpPr>
          <p:nvPr>
            <p:ph type="title"/>
          </p:nvPr>
        </p:nvSpPr>
        <p:spPr>
          <a:xfrm>
            <a:off x="5128643" y="618518"/>
            <a:ext cx="6188402" cy="1478570"/>
          </a:xfrm>
        </p:spPr>
        <p:txBody>
          <a:bodyPr>
            <a:normAutofit/>
          </a:bodyPr>
          <a:lstStyle/>
          <a:p>
            <a:r>
              <a:rPr lang="en-US" b="0" i="0" dirty="0">
                <a:solidFill>
                  <a:srgbClr val="FFFFFF"/>
                </a:solidFill>
                <a:effectLst/>
                <a:latin typeface="arial" panose="020B0604020202020204" pitchFamily="34" charset="0"/>
              </a:rPr>
              <a:t>The ISO 9001 standard</a:t>
            </a:r>
            <a:endParaRPr lang="en-US" dirty="0">
              <a:solidFill>
                <a:srgbClr val="FFFFFF"/>
              </a:solidFill>
            </a:endParaRPr>
          </a:p>
        </p:txBody>
      </p:sp>
      <p:sp useBgFill="1">
        <p:nvSpPr>
          <p:cNvPr id="188" name="Round Diagonal Corner Rectangle 6">
            <a:extLst>
              <a:ext uri="{FF2B5EF4-FFF2-40B4-BE49-F238E27FC236}">
                <a16:creationId xmlns:a16="http://schemas.microsoft.com/office/drawing/2014/main" id="{F2B1468C-8227-4785-8776-7BDBDDF08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579" y="808057"/>
            <a:ext cx="3821429" cy="5234394"/>
          </a:xfrm>
          <a:prstGeom prst="round2DiagRect">
            <a:avLst>
              <a:gd name="adj1" fmla="val 11323"/>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ISO 9001 Revised in 2015: What Does It Mean for Manufacturers?">
            <a:extLst>
              <a:ext uri="{FF2B5EF4-FFF2-40B4-BE49-F238E27FC236}">
                <a16:creationId xmlns:a16="http://schemas.microsoft.com/office/drawing/2014/main" id="{C7B3BB20-7AC6-4907-8C3C-50F3C65FE7E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126617" y="1820897"/>
            <a:ext cx="3178638" cy="321074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CE21099-FBB3-4853-ADF6-08BAC098F6FC}"/>
              </a:ext>
            </a:extLst>
          </p:cNvPr>
          <p:cNvSpPr>
            <a:spLocks noGrp="1"/>
          </p:cNvSpPr>
          <p:nvPr>
            <p:ph idx="1"/>
          </p:nvPr>
        </p:nvSpPr>
        <p:spPr>
          <a:xfrm>
            <a:off x="5128643" y="2249487"/>
            <a:ext cx="6188402" cy="3541714"/>
          </a:xfrm>
        </p:spPr>
        <p:txBody>
          <a:bodyPr>
            <a:normAutofit/>
          </a:bodyPr>
          <a:lstStyle/>
          <a:p>
            <a:pPr marL="0" indent="0">
              <a:buNone/>
            </a:pPr>
            <a:r>
              <a:rPr lang="en-US" dirty="0">
                <a:solidFill>
                  <a:srgbClr val="FFFFFF"/>
                </a:solidFill>
              </a:rPr>
              <a:t>This standard applies to the </a:t>
            </a:r>
            <a:r>
              <a:rPr lang="en-US" dirty="0" err="1">
                <a:solidFill>
                  <a:srgbClr val="FFFFFF"/>
                </a:solidFill>
              </a:rPr>
              <a:t>organisations</a:t>
            </a:r>
            <a:r>
              <a:rPr lang="en-US" dirty="0">
                <a:solidFill>
                  <a:srgbClr val="FFFFFF"/>
                </a:solidFill>
              </a:rPr>
              <a:t> engaged in design, development, production, and servicing of goods. This is the standard that is applicable to most software development </a:t>
            </a:r>
            <a:r>
              <a:rPr lang="en-US" dirty="0" err="1">
                <a:solidFill>
                  <a:srgbClr val="FFFFFF"/>
                </a:solidFill>
              </a:rPr>
              <a:t>organisations</a:t>
            </a:r>
            <a:r>
              <a:rPr lang="en-US" dirty="0">
                <a:solidFill>
                  <a:srgbClr val="FFFFFF"/>
                </a:solidFill>
              </a:rPr>
              <a:t>.</a:t>
            </a:r>
          </a:p>
        </p:txBody>
      </p:sp>
    </p:spTree>
    <p:custDataLst>
      <p:tags r:id="rId1"/>
    </p:custDataLst>
    <p:extLst>
      <p:ext uri="{BB962C8B-B14F-4D97-AF65-F5344CB8AC3E}">
        <p14:creationId xmlns:p14="http://schemas.microsoft.com/office/powerpoint/2010/main" val="3562690472"/>
      </p:ext>
    </p:extLst>
  </p:cSld>
  <p:clrMapOvr>
    <a:overrideClrMapping bg1="lt1" tx1="dk1" bg2="lt2" tx2="dk2" accent1="accent1" accent2="accent2" accent3="accent3" accent4="accent4" accent5="accent5" accent6="accent6" hlink="hlink" folHlink="folHlink"/>
  </p:clrMapOvr>
  <p:transition advTm="1342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5" presetClass="entr" presetSubtype="0"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fade">
                                      <p:cBhvr>
                                        <p:cTn id="13" dur="2000"/>
                                        <p:tgtEl>
                                          <p:spTgt spid="2050"/>
                                        </p:tgtEl>
                                      </p:cBhvr>
                                    </p:animEffect>
                                    <p:anim calcmode="lin" valueType="num">
                                      <p:cBhvr>
                                        <p:cTn id="14" dur="2000" fill="hold"/>
                                        <p:tgtEl>
                                          <p:spTgt spid="2050"/>
                                        </p:tgtEl>
                                        <p:attrNameLst>
                                          <p:attrName>ppt_w</p:attrName>
                                        </p:attrNameLst>
                                      </p:cBhvr>
                                      <p:tavLst>
                                        <p:tav tm="0" fmla="#ppt_w*sin(2.5*pi*$)">
                                          <p:val>
                                            <p:fltVal val="0"/>
                                          </p:val>
                                        </p:tav>
                                        <p:tav tm="100000">
                                          <p:val>
                                            <p:fltVal val="1"/>
                                          </p:val>
                                        </p:tav>
                                      </p:tavLst>
                                    </p:anim>
                                    <p:anim calcmode="lin" valueType="num">
                                      <p:cBhvr>
                                        <p:cTn id="15" dur="2000" fill="hold"/>
                                        <p:tgtEl>
                                          <p:spTgt spid="2050"/>
                                        </p:tgtEl>
                                        <p:attrNameLst>
                                          <p:attrName>ppt_h</p:attrName>
                                        </p:attrNameLst>
                                      </p:cBhvr>
                                      <p:tavLst>
                                        <p:tav tm="0">
                                          <p:val>
                                            <p:strVal val="#ppt_h"/>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B9951D20-16BC-462E-B29B-79D69D30472A}"/>
              </a:ext>
            </a:extLst>
          </p:cNvPr>
          <p:cNvSpPr>
            <a:spLocks noGrp="1"/>
          </p:cNvSpPr>
          <p:nvPr>
            <p:ph type="title"/>
          </p:nvPr>
        </p:nvSpPr>
        <p:spPr>
          <a:xfrm>
            <a:off x="1019015" y="1093787"/>
            <a:ext cx="3059969" cy="4697413"/>
          </a:xfrm>
        </p:spPr>
        <p:txBody>
          <a:bodyPr>
            <a:normAutofit/>
          </a:bodyPr>
          <a:lstStyle/>
          <a:p>
            <a:r>
              <a:rPr lang="en-US" b="0" i="0" dirty="0">
                <a:effectLst/>
                <a:latin typeface="arial, sans-serif"/>
              </a:rPr>
              <a:t>software reliability</a:t>
            </a:r>
            <a:br>
              <a:rPr lang="en-US" b="0" i="0" dirty="0">
                <a:effectLst/>
                <a:latin typeface="arial, sans-serif"/>
              </a:rPr>
            </a:br>
            <a:br>
              <a:rPr lang="en-US" b="0" i="0" dirty="0">
                <a:effectLst/>
                <a:latin typeface="Arial" panose="020B0604020202020204" pitchFamily="34" charset="0"/>
              </a:rPr>
            </a:br>
            <a:br>
              <a:rPr lang="en-US" dirty="0"/>
            </a:br>
            <a:endParaRPr lang="en-US" dirty="0"/>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52C654E-44E9-4B66-BB3F-64291F1D2AB5}"/>
              </a:ext>
            </a:extLst>
          </p:cNvPr>
          <p:cNvSpPr>
            <a:spLocks noGrp="1"/>
          </p:cNvSpPr>
          <p:nvPr>
            <p:ph idx="1"/>
          </p:nvPr>
        </p:nvSpPr>
        <p:spPr>
          <a:xfrm>
            <a:off x="5215467" y="1093788"/>
            <a:ext cx="5831944" cy="4697413"/>
          </a:xfrm>
        </p:spPr>
        <p:txBody>
          <a:bodyPr>
            <a:normAutofit/>
          </a:bodyPr>
          <a:lstStyle/>
          <a:p>
            <a:pPr marL="0" indent="0">
              <a:lnSpc>
                <a:spcPct val="110000"/>
              </a:lnSpc>
              <a:buNone/>
            </a:pPr>
            <a:r>
              <a:rPr lang="en-US" sz="1700" dirty="0"/>
              <a:t>The reliability of a software product essentially denotes its trustworthiness or dependability. Alternatively, the reliability of a software product can also be defined as the probability of the product working “correctly” over a given period of time. reliability of a product depends not only on the number of latent errors but also on the </a:t>
            </a:r>
            <a:r>
              <a:rPr lang="en-US" sz="1700" dirty="0" err="1"/>
              <a:t>the</a:t>
            </a:r>
            <a:r>
              <a:rPr lang="en-US" sz="1700" dirty="0"/>
              <a:t> exact location of the errors. Apart from this, reliability also depends upon how the product is used, or on its execution profile. If the users execute only those features of a program that are “correctly” implemented, none of the errors will be exposed and the perceived reliability of the product will be high. On the other hand, if only those functions of the software which contain errors are invoked, then a large number of failures will be observed and the perceived reliability of the system will be very low.</a:t>
            </a:r>
          </a:p>
        </p:txBody>
      </p:sp>
    </p:spTree>
    <p:custDataLst>
      <p:tags r:id="rId1"/>
    </p:custDataLst>
    <p:extLst>
      <p:ext uri="{BB962C8B-B14F-4D97-AF65-F5344CB8AC3E}">
        <p14:creationId xmlns:p14="http://schemas.microsoft.com/office/powerpoint/2010/main" val="1868298337"/>
      </p:ext>
    </p:extLst>
  </p:cSld>
  <p:clrMapOvr>
    <a:masterClrMapping/>
  </p:clrMapOvr>
  <p:transition advTm="1586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25C84-F249-4572-9CF5-90E77DFCB70B}"/>
              </a:ext>
            </a:extLst>
          </p:cNvPr>
          <p:cNvSpPr>
            <a:spLocks noGrp="1"/>
          </p:cNvSpPr>
          <p:nvPr>
            <p:ph type="title"/>
          </p:nvPr>
        </p:nvSpPr>
        <p:spPr/>
        <p:txBody>
          <a:bodyPr/>
          <a:lstStyle/>
          <a:p>
            <a:r>
              <a:rPr lang="en-US" dirty="0"/>
              <a:t>Comparison Between ISO 9000 Certification and SEI/CMM</a:t>
            </a:r>
          </a:p>
        </p:txBody>
      </p:sp>
      <p:sp>
        <p:nvSpPr>
          <p:cNvPr id="3" name="Text Placeholder 2">
            <a:extLst>
              <a:ext uri="{FF2B5EF4-FFF2-40B4-BE49-F238E27FC236}">
                <a16:creationId xmlns:a16="http://schemas.microsoft.com/office/drawing/2014/main" id="{2B637D4D-9D39-499B-BE29-8CC7A72B5E05}"/>
              </a:ext>
            </a:extLst>
          </p:cNvPr>
          <p:cNvSpPr>
            <a:spLocks noGrp="1"/>
          </p:cNvSpPr>
          <p:nvPr>
            <p:ph type="body" idx="1"/>
          </p:nvPr>
        </p:nvSpPr>
        <p:spPr>
          <a:solidFill>
            <a:schemeClr val="bg2"/>
          </a:solidFill>
          <a:ln>
            <a:solidFill>
              <a:schemeClr val="bg1"/>
            </a:solidFill>
          </a:ln>
        </p:spPr>
        <p:txBody>
          <a:bodyPr/>
          <a:lstStyle/>
          <a:p>
            <a:r>
              <a:rPr lang="en-US" dirty="0"/>
              <a:t>f ISO 9000 certification</a:t>
            </a:r>
          </a:p>
        </p:txBody>
      </p:sp>
      <p:sp>
        <p:nvSpPr>
          <p:cNvPr id="4" name="Content Placeholder 3">
            <a:extLst>
              <a:ext uri="{FF2B5EF4-FFF2-40B4-BE49-F238E27FC236}">
                <a16:creationId xmlns:a16="http://schemas.microsoft.com/office/drawing/2014/main" id="{1AAFDCBA-F44A-4A6B-931C-E1B3DC18522A}"/>
              </a:ext>
            </a:extLst>
          </p:cNvPr>
          <p:cNvSpPr>
            <a:spLocks noGrp="1"/>
          </p:cNvSpPr>
          <p:nvPr>
            <p:ph sz="half" idx="2"/>
          </p:nvPr>
        </p:nvSpPr>
        <p:spPr>
          <a:ln>
            <a:solidFill>
              <a:schemeClr val="bg1"/>
            </a:solidFill>
          </a:ln>
        </p:spPr>
        <p:txBody>
          <a:bodyPr>
            <a:normAutofit fontScale="85000" lnSpcReduction="20000"/>
          </a:bodyPr>
          <a:lstStyle/>
          <a:p>
            <a:r>
              <a:rPr lang="en-US" dirty="0"/>
              <a:t>ISO 9000 is awarded by an international standards body. </a:t>
            </a:r>
          </a:p>
          <a:p>
            <a:r>
              <a:rPr lang="en-US" dirty="0"/>
              <a:t>An </a:t>
            </a:r>
            <a:r>
              <a:rPr lang="en-US" dirty="0" err="1"/>
              <a:t>organisation</a:t>
            </a:r>
            <a:r>
              <a:rPr lang="en-US" dirty="0"/>
              <a:t> adopting ISO 9000 either qualifies for it or does not qualify. </a:t>
            </a:r>
          </a:p>
        </p:txBody>
      </p:sp>
      <p:sp>
        <p:nvSpPr>
          <p:cNvPr id="5" name="Text Placeholder 4">
            <a:extLst>
              <a:ext uri="{FF2B5EF4-FFF2-40B4-BE49-F238E27FC236}">
                <a16:creationId xmlns:a16="http://schemas.microsoft.com/office/drawing/2014/main" id="{1BB4DF16-76AE-40DB-BF2E-A2AC69A24C43}"/>
              </a:ext>
            </a:extLst>
          </p:cNvPr>
          <p:cNvSpPr>
            <a:spLocks noGrp="1"/>
          </p:cNvSpPr>
          <p:nvPr>
            <p:ph type="body" sz="quarter" idx="3"/>
          </p:nvPr>
        </p:nvSpPr>
        <p:spPr>
          <a:solidFill>
            <a:schemeClr val="bg2"/>
          </a:solidFill>
          <a:ln>
            <a:solidFill>
              <a:schemeClr val="bg1"/>
            </a:solidFill>
          </a:ln>
        </p:spPr>
        <p:txBody>
          <a:bodyPr/>
          <a:lstStyle/>
          <a:p>
            <a:r>
              <a:rPr lang="en-US" dirty="0"/>
              <a:t>SEI CMM model </a:t>
            </a:r>
          </a:p>
        </p:txBody>
      </p:sp>
      <p:sp>
        <p:nvSpPr>
          <p:cNvPr id="6" name="Content Placeholder 5">
            <a:extLst>
              <a:ext uri="{FF2B5EF4-FFF2-40B4-BE49-F238E27FC236}">
                <a16:creationId xmlns:a16="http://schemas.microsoft.com/office/drawing/2014/main" id="{484CEBC2-67AD-445B-863D-B594DC576298}"/>
              </a:ext>
            </a:extLst>
          </p:cNvPr>
          <p:cNvSpPr>
            <a:spLocks noGrp="1"/>
          </p:cNvSpPr>
          <p:nvPr>
            <p:ph sz="quarter" idx="4"/>
          </p:nvPr>
        </p:nvSpPr>
        <p:spPr>
          <a:ln>
            <a:solidFill>
              <a:schemeClr val="bg1"/>
            </a:solidFill>
          </a:ln>
        </p:spPr>
        <p:txBody>
          <a:bodyPr>
            <a:normAutofit fontScale="85000" lnSpcReduction="20000"/>
          </a:bodyPr>
          <a:lstStyle/>
          <a:p>
            <a:r>
              <a:rPr lang="en-US" dirty="0"/>
              <a:t>SEI CMM assessment is purely for internal use.</a:t>
            </a:r>
          </a:p>
          <a:p>
            <a:r>
              <a:rPr lang="en-US" dirty="0"/>
              <a:t>SEI CMM model provides a list of key process areas (KPAs) on which an </a:t>
            </a:r>
            <a:r>
              <a:rPr lang="en-US" dirty="0" err="1"/>
              <a:t>organisation</a:t>
            </a:r>
            <a:r>
              <a:rPr lang="en-US" dirty="0"/>
              <a:t> at any maturity level needs to concentrate to take it from one maturity level to the next. Thus, it provides a way for achieving gradual quality improvement.</a:t>
            </a:r>
          </a:p>
        </p:txBody>
      </p:sp>
    </p:spTree>
    <p:custDataLst>
      <p:tags r:id="rId1"/>
    </p:custDataLst>
    <p:extLst>
      <p:ext uri="{BB962C8B-B14F-4D97-AF65-F5344CB8AC3E}">
        <p14:creationId xmlns:p14="http://schemas.microsoft.com/office/powerpoint/2010/main" val="2616809305"/>
      </p:ext>
    </p:extLst>
  </p:cSld>
  <p:clrMapOvr>
    <a:masterClrMapping/>
  </p:clrMapOvr>
  <p:transition advTm="2295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bg/>
                                          </p:spTgt>
                                        </p:tgtEl>
                                        <p:attrNameLst>
                                          <p:attrName>style.visibility</p:attrName>
                                        </p:attrNameLst>
                                      </p:cBhvr>
                                      <p:to>
                                        <p:strVal val="visible"/>
                                      </p:to>
                                    </p:set>
                                    <p:animEffect transition="in" filter="fade">
                                      <p:cBhvr>
                                        <p:cTn id="12" dur="500"/>
                                        <p:tgtEl>
                                          <p:spTgt spid="3">
                                            <p:bg/>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bg/>
                                          </p:spTgt>
                                        </p:tgtEl>
                                        <p:attrNameLst>
                                          <p:attrName>style.visibility</p:attrName>
                                        </p:attrNameLst>
                                      </p:cBhvr>
                                      <p:to>
                                        <p:strVal val="visible"/>
                                      </p:to>
                                    </p:set>
                                    <p:animEffect transition="in" filter="fade">
                                      <p:cBhvr>
                                        <p:cTn id="20" dur="500"/>
                                        <p:tgtEl>
                                          <p:spTgt spid="5">
                                            <p:bg/>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Effect transition="in" filter="fade">
                                      <p:cBhvr>
                                        <p:cTn id="25" dur="500"/>
                                        <p:tgtEl>
                                          <p:spTgt spid="5">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4">
                                            <p:bg/>
                                          </p:spTgt>
                                        </p:tgtEl>
                                        <p:attrNameLst>
                                          <p:attrName>style.visibility</p:attrName>
                                        </p:attrNameLst>
                                      </p:cBhvr>
                                      <p:to>
                                        <p:strVal val="visible"/>
                                      </p:to>
                                    </p:set>
                                    <p:animEffect transition="in" filter="fade">
                                      <p:cBhvr>
                                        <p:cTn id="30" dur="1000"/>
                                        <p:tgtEl>
                                          <p:spTgt spid="4">
                                            <p:bg/>
                                          </p:spTgt>
                                        </p:tgtEl>
                                      </p:cBhvr>
                                    </p:animEffect>
                                    <p:anim calcmode="lin" valueType="num">
                                      <p:cBhvr>
                                        <p:cTn id="31" dur="1000" fill="hold"/>
                                        <p:tgtEl>
                                          <p:spTgt spid="4">
                                            <p:bg/>
                                          </p:spTgt>
                                        </p:tgtEl>
                                        <p:attrNameLst>
                                          <p:attrName>ppt_x</p:attrName>
                                        </p:attrNameLst>
                                      </p:cBhvr>
                                      <p:tavLst>
                                        <p:tav tm="0">
                                          <p:val>
                                            <p:strVal val="#ppt_x"/>
                                          </p:val>
                                        </p:tav>
                                        <p:tav tm="100000">
                                          <p:val>
                                            <p:strVal val="#ppt_x"/>
                                          </p:val>
                                        </p:tav>
                                      </p:tavLst>
                                    </p:anim>
                                    <p:anim calcmode="lin" valueType="num">
                                      <p:cBhvr>
                                        <p:cTn id="32" dur="1000" fill="hold"/>
                                        <p:tgtEl>
                                          <p:spTgt spid="4">
                                            <p:bg/>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animEffect transition="in" filter="fade">
                                      <p:cBhvr>
                                        <p:cTn id="37" dur="1000"/>
                                        <p:tgtEl>
                                          <p:spTgt spid="4">
                                            <p:txEl>
                                              <p:pRg st="0" end="0"/>
                                            </p:txEl>
                                          </p:spTgt>
                                        </p:tgtEl>
                                      </p:cBhvr>
                                    </p:animEffect>
                                    <p:anim calcmode="lin" valueType="num">
                                      <p:cBhvr>
                                        <p:cTn id="3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3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4">
                                            <p:txEl>
                                              <p:pRg st="1" end="1"/>
                                            </p:txEl>
                                          </p:spTgt>
                                        </p:tgtEl>
                                        <p:attrNameLst>
                                          <p:attrName>style.visibility</p:attrName>
                                        </p:attrNameLst>
                                      </p:cBhvr>
                                      <p:to>
                                        <p:strVal val="visible"/>
                                      </p:to>
                                    </p:set>
                                    <p:animEffect transition="in" filter="fade">
                                      <p:cBhvr>
                                        <p:cTn id="44" dur="1000"/>
                                        <p:tgtEl>
                                          <p:spTgt spid="4">
                                            <p:txEl>
                                              <p:pRg st="1" end="1"/>
                                            </p:txEl>
                                          </p:spTgt>
                                        </p:tgtEl>
                                      </p:cBhvr>
                                    </p:animEffect>
                                    <p:anim calcmode="lin" valueType="num">
                                      <p:cBhvr>
                                        <p:cTn id="4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46" dur="1000" fill="hold"/>
                                        <p:tgtEl>
                                          <p:spTgt spid="4">
                                            <p:txEl>
                                              <p:pRg st="1" end="1"/>
                                            </p:txEl>
                                          </p:spTgt>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6">
                                            <p:bg/>
                                          </p:spTgt>
                                        </p:tgtEl>
                                        <p:attrNameLst>
                                          <p:attrName>style.visibility</p:attrName>
                                        </p:attrNameLst>
                                      </p:cBhvr>
                                      <p:to>
                                        <p:strVal val="visible"/>
                                      </p:to>
                                    </p:set>
                                    <p:animEffect transition="in" filter="fade">
                                      <p:cBhvr>
                                        <p:cTn id="49" dur="1000"/>
                                        <p:tgtEl>
                                          <p:spTgt spid="6">
                                            <p:bg/>
                                          </p:spTgt>
                                        </p:tgtEl>
                                      </p:cBhvr>
                                    </p:animEffect>
                                    <p:anim calcmode="lin" valueType="num">
                                      <p:cBhvr>
                                        <p:cTn id="50" dur="1000" fill="hold"/>
                                        <p:tgtEl>
                                          <p:spTgt spid="6">
                                            <p:bg/>
                                          </p:spTgt>
                                        </p:tgtEl>
                                        <p:attrNameLst>
                                          <p:attrName>ppt_x</p:attrName>
                                        </p:attrNameLst>
                                      </p:cBhvr>
                                      <p:tavLst>
                                        <p:tav tm="0">
                                          <p:val>
                                            <p:strVal val="#ppt_x"/>
                                          </p:val>
                                        </p:tav>
                                        <p:tav tm="100000">
                                          <p:val>
                                            <p:strVal val="#ppt_x"/>
                                          </p:val>
                                        </p:tav>
                                      </p:tavLst>
                                    </p:anim>
                                    <p:anim calcmode="lin" valueType="num">
                                      <p:cBhvr>
                                        <p:cTn id="51" dur="1000" fill="hold"/>
                                        <p:tgtEl>
                                          <p:spTgt spid="6">
                                            <p:bg/>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6">
                                            <p:txEl>
                                              <p:pRg st="0" end="0"/>
                                            </p:txEl>
                                          </p:spTgt>
                                        </p:tgtEl>
                                        <p:attrNameLst>
                                          <p:attrName>style.visibility</p:attrName>
                                        </p:attrNameLst>
                                      </p:cBhvr>
                                      <p:to>
                                        <p:strVal val="visible"/>
                                      </p:to>
                                    </p:set>
                                    <p:animEffect transition="in" filter="fade">
                                      <p:cBhvr>
                                        <p:cTn id="56" dur="1000"/>
                                        <p:tgtEl>
                                          <p:spTgt spid="6">
                                            <p:txEl>
                                              <p:pRg st="0" end="0"/>
                                            </p:txEl>
                                          </p:spTgt>
                                        </p:tgtEl>
                                      </p:cBhvr>
                                    </p:animEffect>
                                    <p:anim calcmode="lin" valueType="num">
                                      <p:cBhvr>
                                        <p:cTn id="57"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58"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6">
                                            <p:txEl>
                                              <p:pRg st="1" end="1"/>
                                            </p:txEl>
                                          </p:spTgt>
                                        </p:tgtEl>
                                        <p:attrNameLst>
                                          <p:attrName>style.visibility</p:attrName>
                                        </p:attrNameLst>
                                      </p:cBhvr>
                                      <p:to>
                                        <p:strVal val="visible"/>
                                      </p:to>
                                    </p:set>
                                    <p:animEffect transition="in" filter="fade">
                                      <p:cBhvr>
                                        <p:cTn id="63" dur="1000"/>
                                        <p:tgtEl>
                                          <p:spTgt spid="6">
                                            <p:txEl>
                                              <p:pRg st="1" end="1"/>
                                            </p:txEl>
                                          </p:spTgt>
                                        </p:tgtEl>
                                      </p:cBhvr>
                                    </p:animEffect>
                                    <p:anim calcmode="lin" valueType="num">
                                      <p:cBhvr>
                                        <p:cTn id="64"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65"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animBg="1"/>
      <p:bldP spid="4" grpId="0" build="p" animBg="1"/>
      <p:bldP spid="5" grpId="0" build="p" animBg="1"/>
      <p:bldP spid="6" grpId="0"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3"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6"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1"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3"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67" name="Rectangle 66">
            <a:extLst>
              <a:ext uri="{FF2B5EF4-FFF2-40B4-BE49-F238E27FC236}">
                <a16:creationId xmlns:a16="http://schemas.microsoft.com/office/drawing/2014/main" id="{F0D9B597-44FE-4382-844F-37B189AA3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C8C3EE31-9653-4721-B82E-FB6A877A17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70" name="Rectangle 5">
              <a:extLst>
                <a:ext uri="{FF2B5EF4-FFF2-40B4-BE49-F238E27FC236}">
                  <a16:creationId xmlns:a16="http://schemas.microsoft.com/office/drawing/2014/main" id="{8AC74F2D-D4CC-4BFA-BC8B-9DCE79BD1CD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1" name="Freeform 6">
              <a:extLst>
                <a:ext uri="{FF2B5EF4-FFF2-40B4-BE49-F238E27FC236}">
                  <a16:creationId xmlns:a16="http://schemas.microsoft.com/office/drawing/2014/main" id="{40D72125-F870-463E-A1C1-5D42190E31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7">
              <a:extLst>
                <a:ext uri="{FF2B5EF4-FFF2-40B4-BE49-F238E27FC236}">
                  <a16:creationId xmlns:a16="http://schemas.microsoft.com/office/drawing/2014/main" id="{02BB89C7-4DEB-49B7-BCB7-71CCDBB37E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Rectangle 8">
              <a:extLst>
                <a:ext uri="{FF2B5EF4-FFF2-40B4-BE49-F238E27FC236}">
                  <a16:creationId xmlns:a16="http://schemas.microsoft.com/office/drawing/2014/main" id="{FC9AE52B-C3ED-48D8-862C-DB14895EC2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4" name="Freeform 9">
              <a:extLst>
                <a:ext uri="{FF2B5EF4-FFF2-40B4-BE49-F238E27FC236}">
                  <a16:creationId xmlns:a16="http://schemas.microsoft.com/office/drawing/2014/main" id="{F3575BC1-F7AC-438F-A6DE-A4F297404AF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10">
              <a:extLst>
                <a:ext uri="{FF2B5EF4-FFF2-40B4-BE49-F238E27FC236}">
                  <a16:creationId xmlns:a16="http://schemas.microsoft.com/office/drawing/2014/main" id="{74CCB4D9-0D95-42AC-B746-09DD52348E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11">
              <a:extLst>
                <a:ext uri="{FF2B5EF4-FFF2-40B4-BE49-F238E27FC236}">
                  <a16:creationId xmlns:a16="http://schemas.microsoft.com/office/drawing/2014/main" id="{BAAE969C-BA8C-4A84-BFC9-317B309466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12">
              <a:extLst>
                <a:ext uri="{FF2B5EF4-FFF2-40B4-BE49-F238E27FC236}">
                  <a16:creationId xmlns:a16="http://schemas.microsoft.com/office/drawing/2014/main" id="{42849723-C42E-4087-A6C4-0118819E9F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13">
              <a:extLst>
                <a:ext uri="{FF2B5EF4-FFF2-40B4-BE49-F238E27FC236}">
                  <a16:creationId xmlns:a16="http://schemas.microsoft.com/office/drawing/2014/main" id="{782A2A90-FA26-459B-9C53-B283B92A66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14">
              <a:extLst>
                <a:ext uri="{FF2B5EF4-FFF2-40B4-BE49-F238E27FC236}">
                  <a16:creationId xmlns:a16="http://schemas.microsoft.com/office/drawing/2014/main" id="{175F8F84-D60D-4570-A16B-2FB74A2EE6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5">
              <a:extLst>
                <a:ext uri="{FF2B5EF4-FFF2-40B4-BE49-F238E27FC236}">
                  <a16:creationId xmlns:a16="http://schemas.microsoft.com/office/drawing/2014/main" id="{2FED68D0-AC99-40D9-A8C6-80AF3207D4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6">
              <a:extLst>
                <a:ext uri="{FF2B5EF4-FFF2-40B4-BE49-F238E27FC236}">
                  <a16:creationId xmlns:a16="http://schemas.microsoft.com/office/drawing/2014/main" id="{09A9EC56-1AC6-46EC-986E-C94FB23433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7">
              <a:extLst>
                <a:ext uri="{FF2B5EF4-FFF2-40B4-BE49-F238E27FC236}">
                  <a16:creationId xmlns:a16="http://schemas.microsoft.com/office/drawing/2014/main" id="{8EFE827B-D69B-41C1-B2CB-7F64D5FB61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8">
              <a:extLst>
                <a:ext uri="{FF2B5EF4-FFF2-40B4-BE49-F238E27FC236}">
                  <a16:creationId xmlns:a16="http://schemas.microsoft.com/office/drawing/2014/main" id="{C38C76CF-9423-4DAA-B918-3F7AC3E29D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19">
              <a:extLst>
                <a:ext uri="{FF2B5EF4-FFF2-40B4-BE49-F238E27FC236}">
                  <a16:creationId xmlns:a16="http://schemas.microsoft.com/office/drawing/2014/main" id="{84F2C43C-94ED-49D5-89A1-67DA0427F4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20">
              <a:extLst>
                <a:ext uri="{FF2B5EF4-FFF2-40B4-BE49-F238E27FC236}">
                  <a16:creationId xmlns:a16="http://schemas.microsoft.com/office/drawing/2014/main" id="{D72C9AF9-63FC-420F-8EE0-59492AAA4E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21">
              <a:extLst>
                <a:ext uri="{FF2B5EF4-FFF2-40B4-BE49-F238E27FC236}">
                  <a16:creationId xmlns:a16="http://schemas.microsoft.com/office/drawing/2014/main" id="{32830749-7C31-4CC8-AE7C-2934CFA80E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22">
              <a:extLst>
                <a:ext uri="{FF2B5EF4-FFF2-40B4-BE49-F238E27FC236}">
                  <a16:creationId xmlns:a16="http://schemas.microsoft.com/office/drawing/2014/main" id="{98EC3330-0250-4E04-BC37-D462DD68EB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23">
              <a:extLst>
                <a:ext uri="{FF2B5EF4-FFF2-40B4-BE49-F238E27FC236}">
                  <a16:creationId xmlns:a16="http://schemas.microsoft.com/office/drawing/2014/main" id="{D4621A4A-4016-4624-91EF-EC5D754A4A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24">
              <a:extLst>
                <a:ext uri="{FF2B5EF4-FFF2-40B4-BE49-F238E27FC236}">
                  <a16:creationId xmlns:a16="http://schemas.microsoft.com/office/drawing/2014/main" id="{05BA79A1-323C-4067-82AB-9CDC100A53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25">
              <a:extLst>
                <a:ext uri="{FF2B5EF4-FFF2-40B4-BE49-F238E27FC236}">
                  <a16:creationId xmlns:a16="http://schemas.microsoft.com/office/drawing/2014/main" id="{B1FE360C-3944-49AA-946F-4AF4E36A02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6">
              <a:extLst>
                <a:ext uri="{FF2B5EF4-FFF2-40B4-BE49-F238E27FC236}">
                  <a16:creationId xmlns:a16="http://schemas.microsoft.com/office/drawing/2014/main" id="{C9D1815F-0615-43D2-80E7-05F63788FA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7">
              <a:extLst>
                <a:ext uri="{FF2B5EF4-FFF2-40B4-BE49-F238E27FC236}">
                  <a16:creationId xmlns:a16="http://schemas.microsoft.com/office/drawing/2014/main" id="{8E4EDE05-2358-418A-90B3-53B65B2F82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28">
              <a:extLst>
                <a:ext uri="{FF2B5EF4-FFF2-40B4-BE49-F238E27FC236}">
                  <a16:creationId xmlns:a16="http://schemas.microsoft.com/office/drawing/2014/main" id="{971BD567-9274-4164-9595-9A0C2F97D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29">
              <a:extLst>
                <a:ext uri="{FF2B5EF4-FFF2-40B4-BE49-F238E27FC236}">
                  <a16:creationId xmlns:a16="http://schemas.microsoft.com/office/drawing/2014/main" id="{5DE0F000-DAFC-4221-8BA4-9FBD4191E5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30">
              <a:extLst>
                <a:ext uri="{FF2B5EF4-FFF2-40B4-BE49-F238E27FC236}">
                  <a16:creationId xmlns:a16="http://schemas.microsoft.com/office/drawing/2014/main" id="{4B572F03-1B5A-459B-820A-5870F97F29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31">
              <a:extLst>
                <a:ext uri="{FF2B5EF4-FFF2-40B4-BE49-F238E27FC236}">
                  <a16:creationId xmlns:a16="http://schemas.microsoft.com/office/drawing/2014/main" id="{5763FE40-F16B-4A16-B810-78CB85CD08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32">
              <a:extLst>
                <a:ext uri="{FF2B5EF4-FFF2-40B4-BE49-F238E27FC236}">
                  <a16:creationId xmlns:a16="http://schemas.microsoft.com/office/drawing/2014/main" id="{A67BAC47-EDFC-452A-AA0E-A79FB933CD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Rectangle 33">
              <a:extLst>
                <a:ext uri="{FF2B5EF4-FFF2-40B4-BE49-F238E27FC236}">
                  <a16:creationId xmlns:a16="http://schemas.microsoft.com/office/drawing/2014/main" id="{E29BE8B4-FB49-49C6-B852-B4DA72415C2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9" name="Freeform 34">
              <a:extLst>
                <a:ext uri="{FF2B5EF4-FFF2-40B4-BE49-F238E27FC236}">
                  <a16:creationId xmlns:a16="http://schemas.microsoft.com/office/drawing/2014/main" id="{239C74B5-224C-4910-B159-8EC0EB4CF5E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35">
              <a:extLst>
                <a:ext uri="{FF2B5EF4-FFF2-40B4-BE49-F238E27FC236}">
                  <a16:creationId xmlns:a16="http://schemas.microsoft.com/office/drawing/2014/main" id="{88773546-FCAD-4678-94A0-96551DF40C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36">
              <a:extLst>
                <a:ext uri="{FF2B5EF4-FFF2-40B4-BE49-F238E27FC236}">
                  <a16:creationId xmlns:a16="http://schemas.microsoft.com/office/drawing/2014/main" id="{5328F6EF-3A99-49BC-A191-201EB310C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7">
              <a:extLst>
                <a:ext uri="{FF2B5EF4-FFF2-40B4-BE49-F238E27FC236}">
                  <a16:creationId xmlns:a16="http://schemas.microsoft.com/office/drawing/2014/main" id="{C13CE4CF-8CFE-4FA9-A162-8DDBE395D3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38">
              <a:extLst>
                <a:ext uri="{FF2B5EF4-FFF2-40B4-BE49-F238E27FC236}">
                  <a16:creationId xmlns:a16="http://schemas.microsoft.com/office/drawing/2014/main" id="{C70C67BC-DEDA-404B-8B4C-CD6464ABD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39">
              <a:extLst>
                <a:ext uri="{FF2B5EF4-FFF2-40B4-BE49-F238E27FC236}">
                  <a16:creationId xmlns:a16="http://schemas.microsoft.com/office/drawing/2014/main" id="{F20AEEE0-DD26-4416-9191-C0325CE45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40">
              <a:extLst>
                <a:ext uri="{FF2B5EF4-FFF2-40B4-BE49-F238E27FC236}">
                  <a16:creationId xmlns:a16="http://schemas.microsoft.com/office/drawing/2014/main" id="{83F7D38C-85A7-4268-B620-BA24706161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41">
              <a:extLst>
                <a:ext uri="{FF2B5EF4-FFF2-40B4-BE49-F238E27FC236}">
                  <a16:creationId xmlns:a16="http://schemas.microsoft.com/office/drawing/2014/main" id="{8706F359-01F8-4FD2-92DE-83589361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42">
              <a:extLst>
                <a:ext uri="{FF2B5EF4-FFF2-40B4-BE49-F238E27FC236}">
                  <a16:creationId xmlns:a16="http://schemas.microsoft.com/office/drawing/2014/main" id="{9CAE1294-6FFE-4139-9740-6C5FEB6FC9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43">
              <a:extLst>
                <a:ext uri="{FF2B5EF4-FFF2-40B4-BE49-F238E27FC236}">
                  <a16:creationId xmlns:a16="http://schemas.microsoft.com/office/drawing/2014/main" id="{ED1E37D4-8621-42B7-9CFD-DFEFF5440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44">
              <a:extLst>
                <a:ext uri="{FF2B5EF4-FFF2-40B4-BE49-F238E27FC236}">
                  <a16:creationId xmlns:a16="http://schemas.microsoft.com/office/drawing/2014/main" id="{12BF8DF1-CFCC-4E69-9382-AF93AE896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Rectangle 45">
              <a:extLst>
                <a:ext uri="{FF2B5EF4-FFF2-40B4-BE49-F238E27FC236}">
                  <a16:creationId xmlns:a16="http://schemas.microsoft.com/office/drawing/2014/main" id="{4539B6C3-C684-44B5-BA12-44A008065E4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1" name="Freeform 46">
              <a:extLst>
                <a:ext uri="{FF2B5EF4-FFF2-40B4-BE49-F238E27FC236}">
                  <a16:creationId xmlns:a16="http://schemas.microsoft.com/office/drawing/2014/main" id="{6559161D-B0C4-4946-81A2-70FA736F26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47">
              <a:extLst>
                <a:ext uri="{FF2B5EF4-FFF2-40B4-BE49-F238E27FC236}">
                  <a16:creationId xmlns:a16="http://schemas.microsoft.com/office/drawing/2014/main" id="{FECC7763-10A6-4D3E-AE8A-FAB36343AA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48">
              <a:extLst>
                <a:ext uri="{FF2B5EF4-FFF2-40B4-BE49-F238E27FC236}">
                  <a16:creationId xmlns:a16="http://schemas.microsoft.com/office/drawing/2014/main" id="{AC63922A-A837-4BCD-81E7-851DF98784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49">
              <a:extLst>
                <a:ext uri="{FF2B5EF4-FFF2-40B4-BE49-F238E27FC236}">
                  <a16:creationId xmlns:a16="http://schemas.microsoft.com/office/drawing/2014/main" id="{7B1EB967-DAE5-4B60-B2CD-2BD9A80B22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50">
              <a:extLst>
                <a:ext uri="{FF2B5EF4-FFF2-40B4-BE49-F238E27FC236}">
                  <a16:creationId xmlns:a16="http://schemas.microsoft.com/office/drawing/2014/main" id="{772DD816-312C-46DC-95B3-EF63B1DA7E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51">
              <a:extLst>
                <a:ext uri="{FF2B5EF4-FFF2-40B4-BE49-F238E27FC236}">
                  <a16:creationId xmlns:a16="http://schemas.microsoft.com/office/drawing/2014/main" id="{A4E47C07-A822-4176-BFB2-4A213E0552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52">
              <a:extLst>
                <a:ext uri="{FF2B5EF4-FFF2-40B4-BE49-F238E27FC236}">
                  <a16:creationId xmlns:a16="http://schemas.microsoft.com/office/drawing/2014/main" id="{38C68823-AA26-403D-BEB7-151C97778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53">
              <a:extLst>
                <a:ext uri="{FF2B5EF4-FFF2-40B4-BE49-F238E27FC236}">
                  <a16:creationId xmlns:a16="http://schemas.microsoft.com/office/drawing/2014/main" id="{1F1217E9-6866-485A-98E5-459525CAF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54">
              <a:extLst>
                <a:ext uri="{FF2B5EF4-FFF2-40B4-BE49-F238E27FC236}">
                  <a16:creationId xmlns:a16="http://schemas.microsoft.com/office/drawing/2014/main" id="{4E074791-E288-4B51-A989-F30F8F40A4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55">
              <a:extLst>
                <a:ext uri="{FF2B5EF4-FFF2-40B4-BE49-F238E27FC236}">
                  <a16:creationId xmlns:a16="http://schemas.microsoft.com/office/drawing/2014/main" id="{0EE53479-033A-4997-B6C0-93666F83CA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56">
              <a:extLst>
                <a:ext uri="{FF2B5EF4-FFF2-40B4-BE49-F238E27FC236}">
                  <a16:creationId xmlns:a16="http://schemas.microsoft.com/office/drawing/2014/main" id="{8626A850-100B-46B6-A232-7463B865E2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57">
              <a:extLst>
                <a:ext uri="{FF2B5EF4-FFF2-40B4-BE49-F238E27FC236}">
                  <a16:creationId xmlns:a16="http://schemas.microsoft.com/office/drawing/2014/main" id="{CA31CF06-64E1-4C00-882F-DBA77401AB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58">
              <a:extLst>
                <a:ext uri="{FF2B5EF4-FFF2-40B4-BE49-F238E27FC236}">
                  <a16:creationId xmlns:a16="http://schemas.microsoft.com/office/drawing/2014/main" id="{47F64B8D-529D-4BFA-A3DF-86E0048AC3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125" name="Picture 2">
            <a:extLst>
              <a:ext uri="{FF2B5EF4-FFF2-40B4-BE49-F238E27FC236}">
                <a16:creationId xmlns:a16="http://schemas.microsoft.com/office/drawing/2014/main" id="{4AD7CCAE-23DD-43CB-AAE6-77536DABC0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3CF80A9-D40E-4631-A346-7427B71E8210}"/>
              </a:ext>
            </a:extLst>
          </p:cNvPr>
          <p:cNvSpPr>
            <a:spLocks noGrp="1"/>
          </p:cNvSpPr>
          <p:nvPr>
            <p:ph type="title"/>
          </p:nvPr>
        </p:nvSpPr>
        <p:spPr>
          <a:xfrm>
            <a:off x="5128643" y="1113282"/>
            <a:ext cx="6139431" cy="2396681"/>
          </a:xfrm>
        </p:spPr>
        <p:txBody>
          <a:bodyPr vert="horz" lIns="91440" tIns="45720" rIns="91440" bIns="45720" rtlCol="0" anchor="b">
            <a:normAutofit/>
          </a:bodyPr>
          <a:lstStyle/>
          <a:p>
            <a:r>
              <a:rPr lang="en-US" sz="4800">
                <a:solidFill>
                  <a:srgbClr val="FFFFFF"/>
                </a:solidFill>
              </a:rPr>
              <a:t>Thank you</a:t>
            </a:r>
          </a:p>
        </p:txBody>
      </p:sp>
      <p:sp useBgFill="1">
        <p:nvSpPr>
          <p:cNvPr id="127" name="Round Diagonal Corner Rectangle 6">
            <a:extLst>
              <a:ext uri="{FF2B5EF4-FFF2-40B4-BE49-F238E27FC236}">
                <a16:creationId xmlns:a16="http://schemas.microsoft.com/office/drawing/2014/main" id="{487719ED-1FF5-4BE5-BB4B-ABA2A6667B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579" y="808057"/>
            <a:ext cx="3821429" cy="5234394"/>
          </a:xfrm>
          <a:prstGeom prst="round2DiagRect">
            <a:avLst>
              <a:gd name="adj1" fmla="val 11323"/>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Smiling Face with No Fill">
            <a:extLst>
              <a:ext uri="{FF2B5EF4-FFF2-40B4-BE49-F238E27FC236}">
                <a16:creationId xmlns:a16="http://schemas.microsoft.com/office/drawing/2014/main" id="{37432D6B-0C3E-4604-860C-728FC56A2E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5974" y="1835935"/>
            <a:ext cx="3178638" cy="3178638"/>
          </a:xfrm>
          <a:prstGeom prst="rect">
            <a:avLst/>
          </a:prstGeom>
        </p:spPr>
      </p:pic>
    </p:spTree>
    <p:extLst>
      <p:ext uri="{BB962C8B-B14F-4D97-AF65-F5344CB8AC3E}">
        <p14:creationId xmlns:p14="http://schemas.microsoft.com/office/powerpoint/2010/main" val="1964444122"/>
      </p:ext>
    </p:extLst>
  </p:cSld>
  <p:clrMapOvr>
    <a:overrideClrMapping bg1="lt1" tx1="dk1" bg2="lt2" tx2="dk2" accent1="accent1" accent2="accent2" accent3="accent3" accent4="accent4" accent5="accent5" accent6="accent6" hlink="hlink" folHlink="folHlink"/>
  </p:clrMapOvr>
  <p:transition advTm="376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54" name="Group 153">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55" name="Rectangle 154">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6"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148" name="Title 147">
            <a:extLst>
              <a:ext uri="{FF2B5EF4-FFF2-40B4-BE49-F238E27FC236}">
                <a16:creationId xmlns:a16="http://schemas.microsoft.com/office/drawing/2014/main" id="{ADC714CC-6BD8-4E00-B01E-E886ADA2B7E6}"/>
              </a:ext>
            </a:extLst>
          </p:cNvPr>
          <p:cNvSpPr>
            <a:spLocks noGrp="1"/>
          </p:cNvSpPr>
          <p:nvPr>
            <p:ph type="title"/>
          </p:nvPr>
        </p:nvSpPr>
        <p:spPr>
          <a:xfrm>
            <a:off x="4996697" y="618518"/>
            <a:ext cx="6050713" cy="1478570"/>
          </a:xfrm>
        </p:spPr>
        <p:txBody>
          <a:bodyPr>
            <a:normAutofit/>
          </a:bodyPr>
          <a:lstStyle/>
          <a:p>
            <a:r>
              <a:rPr lang="en-US" b="0" i="0" dirty="0">
                <a:effectLst/>
                <a:latin typeface="arial" panose="020B0604020202020204" pitchFamily="34" charset="0"/>
              </a:rPr>
              <a:t>Quality concepts</a:t>
            </a:r>
            <a:endParaRPr lang="en-US" dirty="0"/>
          </a:p>
        </p:txBody>
      </p:sp>
      <p:pic>
        <p:nvPicPr>
          <p:cNvPr id="144" name="Picture 2">
            <a:extLst>
              <a:ext uri="{FF2B5EF4-FFF2-40B4-BE49-F238E27FC236}">
                <a16:creationId xmlns:a16="http://schemas.microsoft.com/office/drawing/2014/main" id="{1F5790F8-8143-491D-80BC-5613F911F9A9}"/>
              </a:ext>
            </a:extLst>
          </p:cNvPr>
          <p:cNvPicPr>
            <a:picLocks noChangeAspect="1"/>
          </p:cNvPicPr>
          <p:nvPr/>
        </p:nvPicPr>
        <p:blipFill rotWithShape="1">
          <a:blip r:embed="rId5"/>
          <a:srcRect l="27843" r="38361"/>
          <a:stretch/>
        </p:blipFill>
        <p:spPr>
          <a:xfrm>
            <a:off x="-5597" y="10"/>
            <a:ext cx="4635583" cy="6857990"/>
          </a:xfrm>
          <a:prstGeom prst="rect">
            <a:avLst/>
          </a:prstGeom>
        </p:spPr>
      </p:pic>
      <p:grpSp>
        <p:nvGrpSpPr>
          <p:cNvPr id="158" name="Group 157">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59" name="Rectangle 158">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60"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1"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2" name="Rectangle 161">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63"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4"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5"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6"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7"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8"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9"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0"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1"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2"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3"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4"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5"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6"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7"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8"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9"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0"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3"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Rectangle 186">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8"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Rectangle 198">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0"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8"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149" name="Content Placeholder 148">
            <a:extLst>
              <a:ext uri="{FF2B5EF4-FFF2-40B4-BE49-F238E27FC236}">
                <a16:creationId xmlns:a16="http://schemas.microsoft.com/office/drawing/2014/main" id="{C01DFF0D-B94D-4AA1-81DE-1378DEFE388B}"/>
              </a:ext>
            </a:extLst>
          </p:cNvPr>
          <p:cNvSpPr>
            <a:spLocks noGrp="1"/>
          </p:cNvSpPr>
          <p:nvPr>
            <p:ph idx="1"/>
          </p:nvPr>
        </p:nvSpPr>
        <p:spPr>
          <a:xfrm>
            <a:off x="4968958" y="2249487"/>
            <a:ext cx="6078453" cy="3541714"/>
          </a:xfrm>
        </p:spPr>
        <p:txBody>
          <a:bodyPr>
            <a:normAutofit/>
          </a:bodyPr>
          <a:lstStyle/>
          <a:p>
            <a:pPr marL="0" indent="0">
              <a:lnSpc>
                <a:spcPct val="110000"/>
              </a:lnSpc>
              <a:buNone/>
            </a:pPr>
            <a:r>
              <a:rPr lang="en-US" sz="1700" b="0" i="0" dirty="0">
                <a:effectLst/>
              </a:rPr>
              <a:t>The business value of a software product results from its quality as perceived by both acquirers and end users. Therefore, quality is increasingly seen as a critical attribute of software, since its absence results in financial loss as well as dissatisfied users, and may even endanger lives. The objective of software product quality engineering is to achieve the required quality of the product through the definition of quality requirements and their implementation, measurement of appropriate quality attributes, and evaluation of the resulting quality. The objective is, in fact, software product quality.</a:t>
            </a:r>
          </a:p>
          <a:p>
            <a:pPr marL="0" indent="0">
              <a:lnSpc>
                <a:spcPct val="110000"/>
              </a:lnSpc>
              <a:buNone/>
            </a:pPr>
            <a:endParaRPr lang="en-US" sz="1700" b="0" i="0" dirty="0">
              <a:effectLst/>
            </a:endParaRPr>
          </a:p>
          <a:p>
            <a:pPr>
              <a:lnSpc>
                <a:spcPct val="110000"/>
              </a:lnSpc>
            </a:pPr>
            <a:endParaRPr lang="en-US" sz="1700" dirty="0"/>
          </a:p>
        </p:txBody>
      </p:sp>
    </p:spTree>
    <p:custDataLst>
      <p:tags r:id="rId1"/>
    </p:custDataLst>
    <p:extLst>
      <p:ext uri="{BB962C8B-B14F-4D97-AF65-F5344CB8AC3E}">
        <p14:creationId xmlns:p14="http://schemas.microsoft.com/office/powerpoint/2010/main" val="4252914802"/>
      </p:ext>
    </p:extLst>
  </p:cSld>
  <p:clrMapOvr>
    <a:masterClrMapping/>
  </p:clrMapOvr>
  <p:transition advTm="1531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8"/>
                                        </p:tgtEl>
                                        <p:attrNameLst>
                                          <p:attrName>style.visibility</p:attrName>
                                        </p:attrNameLst>
                                      </p:cBhvr>
                                      <p:to>
                                        <p:strVal val="visible"/>
                                      </p:to>
                                    </p:set>
                                    <p:animEffect transition="in" filter="fade">
                                      <p:cBhvr>
                                        <p:cTn id="7" dur="500"/>
                                        <p:tgtEl>
                                          <p:spTgt spid="14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4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EAC88772-6DB3-49EC-9C8A-A0B46ACE37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692981-7913-4D7E-AC33-9206C25FCD87}"/>
              </a:ext>
            </a:extLst>
          </p:cNvPr>
          <p:cNvSpPr>
            <a:spLocks noGrp="1"/>
          </p:cNvSpPr>
          <p:nvPr>
            <p:ph type="title"/>
          </p:nvPr>
        </p:nvSpPr>
        <p:spPr>
          <a:xfrm>
            <a:off x="8194878" y="1065955"/>
            <a:ext cx="2851413" cy="4817318"/>
          </a:xfrm>
        </p:spPr>
        <p:txBody>
          <a:bodyPr anchor="ctr">
            <a:normAutofit/>
          </a:bodyPr>
          <a:lstStyle/>
          <a:p>
            <a:r>
              <a:rPr lang="en-US" sz="3300" b="0" i="0" dirty="0">
                <a:effectLst/>
                <a:latin typeface="arial" panose="020B0604020202020204" pitchFamily="34" charset="0"/>
              </a:rPr>
              <a:t>Software quality Assurance</a:t>
            </a:r>
            <a:endParaRPr lang="en-US" sz="3300" dirty="0"/>
          </a:p>
        </p:txBody>
      </p:sp>
      <p:sp>
        <p:nvSpPr>
          <p:cNvPr id="6" name="Round Diagonal Corner Rectangle 6">
            <a:extLst>
              <a:ext uri="{FF2B5EF4-FFF2-40B4-BE49-F238E27FC236}">
                <a16:creationId xmlns:a16="http://schemas.microsoft.com/office/drawing/2014/main" id="{17A3DD84-FAA5-438A-8462-D1E01EA0D6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1410" cy="6858000"/>
          </a:xfrm>
          <a:prstGeom prst="round2DiagRect">
            <a:avLst>
              <a:gd name="adj1" fmla="val 0"/>
              <a:gd name="adj2" fmla="val 0"/>
            </a:avLst>
          </a:prstGeom>
          <a:solidFill>
            <a:schemeClr val="bg2"/>
          </a:solidFill>
          <a:ln w="19050" cap="sq">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B08C4BD-A57E-4E05-A8CD-D88CAF3A0C5B}"/>
              </a:ext>
            </a:extLst>
          </p:cNvPr>
          <p:cNvSpPr>
            <a:spLocks noGrp="1"/>
          </p:cNvSpPr>
          <p:nvPr>
            <p:ph idx="1"/>
          </p:nvPr>
        </p:nvSpPr>
        <p:spPr>
          <a:xfrm>
            <a:off x="1141412" y="1065955"/>
            <a:ext cx="5749774" cy="4725246"/>
          </a:xfrm>
        </p:spPr>
        <p:txBody>
          <a:bodyPr anchor="ctr">
            <a:normAutofit/>
          </a:bodyPr>
          <a:lstStyle/>
          <a:p>
            <a:r>
              <a:rPr lang="en-US" sz="1800" dirty="0"/>
              <a:t>The basic premise of modern quality assurance is that if an </a:t>
            </a:r>
            <a:r>
              <a:rPr lang="en-US" sz="1800" dirty="0" err="1"/>
              <a:t>organisation’s</a:t>
            </a:r>
            <a:r>
              <a:rPr lang="en-US" sz="1800" dirty="0"/>
              <a:t> processes are good and are followed rigorously, then the products are bound to be of good quality. The modern quality assurance paradigm includes guidance for recognizing, defining, analyzing, and improving the production process. Total quality management (TQM) advocates that the process followed by an </a:t>
            </a:r>
            <a:r>
              <a:rPr lang="en-US" sz="1800" dirty="0" err="1"/>
              <a:t>organisation</a:t>
            </a:r>
            <a:r>
              <a:rPr lang="en-US" sz="1800" dirty="0"/>
              <a:t> must continuously be improved through process measurements.</a:t>
            </a:r>
          </a:p>
        </p:txBody>
      </p:sp>
      <p:cxnSp>
        <p:nvCxnSpPr>
          <p:cNvPr id="12" name="Straight Connector 11">
            <a:extLst>
              <a:ext uri="{FF2B5EF4-FFF2-40B4-BE49-F238E27FC236}">
                <a16:creationId xmlns:a16="http://schemas.microsoft.com/office/drawing/2014/main" id="{46640D31-0CFD-4B3F-AE95-530AA5174F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62562" y="0"/>
            <a:ext cx="0" cy="6858000"/>
          </a:xfrm>
          <a:prstGeom prst="line">
            <a:avLst/>
          </a:prstGeom>
          <a:ln w="19050">
            <a:solidFill>
              <a:schemeClr val="tx2">
                <a:lumMod val="60000"/>
                <a:lumOff val="40000"/>
                <a:alpha val="60000"/>
              </a:schemeClr>
            </a:solidFill>
          </a:ln>
          <a:effectLst>
            <a:outerShdw blurRad="88900" dist="38100" dir="5400000" algn="ctr" rotWithShape="0">
              <a:srgbClr val="000000">
                <a:alpha val="40000"/>
              </a:srgbClr>
            </a:outerShdw>
          </a:effectLst>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214718863"/>
      </p:ext>
    </p:extLst>
  </p:cSld>
  <p:clrMapOvr>
    <a:masterClrMapping/>
  </p:clrMapOvr>
  <p:transition advTm="1629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78A47D-4F17-40FE-AB70-7AF78A95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5BE3A7E-6A3F-401E-A025-BBB8FDB8D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11" name="Rectangle 5">
              <a:extLst>
                <a:ext uri="{FF2B5EF4-FFF2-40B4-BE49-F238E27FC236}">
                  <a16:creationId xmlns:a16="http://schemas.microsoft.com/office/drawing/2014/main" id="{41EE9036-817C-476C-BD59-B5184F9A3E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F098087A-B4E4-4300-A841-44988BD88E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F5BD5F4B-A39C-4DF9-84E4-A4D33F30E6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D7FA9858-BFA0-4D5B-AF72-B1B65EB06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A508A5F3-AFE0-4750-A9C2-B51A514FFC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92B4AAEB-ABF4-42A7-BE52-0B442190D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3767C370-4A42-4376-8CAE-606C4BC8F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36205F53-9C95-4954-B97C-1625BB8A3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DC80B58E-3469-43E9-96FC-D747B6983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E17A4ED2-DDD7-4B4D-A39C-9B0121C88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A2C14A85-E7A9-4E1D-809F-20F5CFA788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3D51E32-9399-4B7F-8D91-BF9A068B834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9969F9D2-502D-4C1D-ABA5-02B1BF2A0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4AE555C6-5623-478A-BF35-63E9929A3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A3D3AED4-A69E-4301-9BB4-436DC5F0C9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C3B8082C-2D81-48D7-8B45-85B7C89296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9AD35461-BA86-408B-8A29-244EB2F2FB5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F238E495-B6C6-4857-899B-CDD584831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E20A751E-054C-4EC2-8DA3-0EC923A6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B6E8E701-3D21-4E5C-AB6E-9A7404697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431BDA41-D09D-4984-B888-756F5F81B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0DC943D2-20E4-4C00-82D2-D405A7C00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4BC34A74-80A2-4DE1-8ADC-BBD170903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C6C3CA25-431F-4E26-952D-4AA9C4C72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776D1836-82AE-40EF-9829-C6B8D2CF0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9A8E397E-ADF9-45C1-98F4-3F5A86378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DE07CFD9-357F-40BC-A792-CE874BFE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5E7CECFC-E6B9-42B4-A89A-EAA2A40B4F19}"/>
              </a:ext>
            </a:extLst>
          </p:cNvPr>
          <p:cNvSpPr>
            <a:spLocks noGrp="1"/>
          </p:cNvSpPr>
          <p:nvPr>
            <p:ph type="title"/>
          </p:nvPr>
        </p:nvSpPr>
        <p:spPr>
          <a:xfrm>
            <a:off x="1141413" y="1082673"/>
            <a:ext cx="2869416" cy="4708528"/>
          </a:xfrm>
        </p:spPr>
        <p:txBody>
          <a:bodyPr>
            <a:normAutofit/>
          </a:bodyPr>
          <a:lstStyle/>
          <a:p>
            <a:pPr algn="r"/>
            <a:r>
              <a:rPr lang="en-US" sz="4000" dirty="0"/>
              <a:t>Software Quality Assurance </a:t>
            </a:r>
          </a:p>
        </p:txBody>
      </p:sp>
      <p:cxnSp>
        <p:nvCxnSpPr>
          <p:cNvPr id="39" name="Straight Connector 38">
            <a:extLst>
              <a:ext uri="{FF2B5EF4-FFF2-40B4-BE49-F238E27FC236}">
                <a16:creationId xmlns:a16="http://schemas.microsoft.com/office/drawing/2014/main" id="{085ECEC0-FF5D-4348-92C7-1EA7C61E77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3E5C78F-9619-45FF-B100-E548EC2F841D}"/>
              </a:ext>
            </a:extLst>
          </p:cNvPr>
          <p:cNvSpPr>
            <a:spLocks noGrp="1"/>
          </p:cNvSpPr>
          <p:nvPr>
            <p:ph idx="1"/>
          </p:nvPr>
        </p:nvSpPr>
        <p:spPr>
          <a:xfrm>
            <a:off x="5297763" y="1082673"/>
            <a:ext cx="5751237" cy="4708528"/>
          </a:xfrm>
        </p:spPr>
        <p:txBody>
          <a:bodyPr anchor="ctr">
            <a:normAutofit/>
          </a:bodyPr>
          <a:lstStyle/>
          <a:p>
            <a:pPr marL="0" indent="0">
              <a:buNone/>
            </a:pPr>
            <a:r>
              <a:rPr lang="en-US" sz="1800" dirty="0"/>
              <a:t>Software quality assurance (SQA) has emerged as one of the most talked about topics in recent years in software industry circle. </a:t>
            </a:r>
            <a:r>
              <a:rPr lang="en-US" sz="1800" b="0" i="0" dirty="0">
                <a:effectLst/>
                <a:latin typeface="ff2"/>
              </a:rPr>
              <a:t>A word of caution is needed with regard to the term </a:t>
            </a:r>
            <a:r>
              <a:rPr lang="en-US" sz="1800" b="0" i="0" dirty="0">
                <a:effectLst/>
                <a:latin typeface="ff3"/>
              </a:rPr>
              <a:t>software quality assurance </a:t>
            </a:r>
            <a:r>
              <a:rPr lang="en-US" sz="1800" b="0" i="0" dirty="0">
                <a:effectLst/>
                <a:latin typeface="ff2"/>
              </a:rPr>
              <a:t>(SQA). It is actually a misnomer, because SQA cannot </a:t>
            </a:r>
            <a:r>
              <a:rPr lang="en-US" sz="1800" b="0" i="0" dirty="0">
                <a:effectLst/>
                <a:latin typeface="ff3"/>
              </a:rPr>
              <a:t>assure</a:t>
            </a:r>
            <a:r>
              <a:rPr lang="en-US" sz="1800" b="0" i="0" dirty="0">
                <a:effectLst/>
                <a:latin typeface="ff2"/>
              </a:rPr>
              <a:t> quality, but only </a:t>
            </a:r>
            <a:r>
              <a:rPr lang="en-US" sz="1800" b="0" i="0" dirty="0">
                <a:effectLst/>
                <a:latin typeface="ff3"/>
              </a:rPr>
              <a:t>provide adequate assurance</a:t>
            </a:r>
            <a:r>
              <a:rPr lang="en-US" sz="1800" b="0" i="0" dirty="0">
                <a:effectLst/>
                <a:latin typeface="ff2"/>
              </a:rPr>
              <a:t>. ISO 12207 (ISO/IEC12207.0-96) defines an SQA process as a process for providing adequate assurance that the software products and processes in the project life cycle conform to their specified requirements and adhere to their established plans.</a:t>
            </a:r>
          </a:p>
          <a:p>
            <a:pPr marL="0" indent="0">
              <a:buNone/>
            </a:pPr>
            <a:endParaRPr lang="en-US" sz="1800" b="0" i="0" dirty="0">
              <a:effectLst/>
              <a:latin typeface="ff3"/>
            </a:endParaRPr>
          </a:p>
          <a:p>
            <a:pPr marL="0" indent="0">
              <a:buNone/>
            </a:pPr>
            <a:endParaRPr lang="en-US" sz="1800" dirty="0"/>
          </a:p>
        </p:txBody>
      </p:sp>
      <p:grpSp>
        <p:nvGrpSpPr>
          <p:cNvPr id="41" name="Group 40">
            <a:extLst>
              <a:ext uri="{FF2B5EF4-FFF2-40B4-BE49-F238E27FC236}">
                <a16:creationId xmlns:a16="http://schemas.microsoft.com/office/drawing/2014/main" id="{F4E035BE-9FF4-43D3-BC25-CF582D7FF8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42" name="Freeform 32">
              <a:extLst>
                <a:ext uri="{FF2B5EF4-FFF2-40B4-BE49-F238E27FC236}">
                  <a16:creationId xmlns:a16="http://schemas.microsoft.com/office/drawing/2014/main" id="{F98BCEB2-EC20-4E84-A994-0AC37292C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3">
              <a:extLst>
                <a:ext uri="{FF2B5EF4-FFF2-40B4-BE49-F238E27FC236}">
                  <a16:creationId xmlns:a16="http://schemas.microsoft.com/office/drawing/2014/main" id="{7A2E1821-AEDF-417E-9F17-83379E9C0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4">
              <a:extLst>
                <a:ext uri="{FF2B5EF4-FFF2-40B4-BE49-F238E27FC236}">
                  <a16:creationId xmlns:a16="http://schemas.microsoft.com/office/drawing/2014/main" id="{CB3734E2-8292-4B47-B6AB-0E5A058DE9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A0B09C51-29AB-45C0-B707-CCFB9DF28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510C0CED-AE1B-45AE-B5E1-57521E589D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591F2327-4B45-41AA-B41C-7404B6A1E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5A63224C-41A0-42C0-96F6-0B2BE99A1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A7C00B9F-C253-4776-9935-EC02254A4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5062D4AA-13F3-4064-8440-FFE8562D85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1">
              <a:extLst>
                <a:ext uri="{FF2B5EF4-FFF2-40B4-BE49-F238E27FC236}">
                  <a16:creationId xmlns:a16="http://schemas.microsoft.com/office/drawing/2014/main" id="{3E143B27-CB82-440B-879B-D25C1891C1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custDataLst>
      <p:tags r:id="rId1"/>
    </p:custDataLst>
    <p:extLst>
      <p:ext uri="{BB962C8B-B14F-4D97-AF65-F5344CB8AC3E}">
        <p14:creationId xmlns:p14="http://schemas.microsoft.com/office/powerpoint/2010/main" val="893280088"/>
      </p:ext>
    </p:extLst>
  </p:cSld>
  <p:clrMapOvr>
    <a:masterClrMapping/>
  </p:clrMapOvr>
  <p:transition advTm="1597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BC4F63D2-5A67-430C-9AD5-BCCF94FB738C}"/>
              </a:ext>
            </a:extLst>
          </p:cNvPr>
          <p:cNvSpPr>
            <a:spLocks noGrp="1"/>
          </p:cNvSpPr>
          <p:nvPr>
            <p:ph type="title"/>
          </p:nvPr>
        </p:nvSpPr>
        <p:spPr>
          <a:xfrm>
            <a:off x="1019015" y="1093787"/>
            <a:ext cx="3059969" cy="4697413"/>
          </a:xfrm>
        </p:spPr>
        <p:txBody>
          <a:bodyPr>
            <a:normAutofit/>
          </a:bodyPr>
          <a:lstStyle/>
          <a:p>
            <a:r>
              <a:rPr lang="en-US" dirty="0"/>
              <a:t>Major SQA Activities</a:t>
            </a:r>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C38C0AE-F627-4196-8C0F-94B6BE8A911E}"/>
              </a:ext>
            </a:extLst>
          </p:cNvPr>
          <p:cNvSpPr>
            <a:spLocks noGrp="1"/>
          </p:cNvSpPr>
          <p:nvPr>
            <p:ph idx="1"/>
          </p:nvPr>
        </p:nvSpPr>
        <p:spPr>
          <a:xfrm>
            <a:off x="5215467" y="1093788"/>
            <a:ext cx="5831944" cy="4697413"/>
          </a:xfrm>
        </p:spPr>
        <p:txBody>
          <a:bodyPr>
            <a:normAutofit/>
          </a:bodyPr>
          <a:lstStyle/>
          <a:p>
            <a:pPr fontAlgn="base">
              <a:lnSpc>
                <a:spcPct val="110000"/>
              </a:lnSpc>
              <a:buFont typeface="+mj-lt"/>
              <a:buAutoNum type="arabicPeriod"/>
            </a:pPr>
            <a:r>
              <a:rPr lang="en-US" sz="1300" b="1" i="0" dirty="0">
                <a:effectLst/>
                <a:latin typeface="urw-din"/>
              </a:rPr>
              <a:t>SQA Management Plan:</a:t>
            </a:r>
            <a:br>
              <a:rPr lang="en-US" sz="1300" b="0" i="0" dirty="0">
                <a:effectLst/>
                <a:latin typeface="urw-din"/>
              </a:rPr>
            </a:br>
            <a:r>
              <a:rPr lang="en-US" sz="1300" b="0" i="0" dirty="0">
                <a:effectLst/>
                <a:latin typeface="urw-din"/>
              </a:rPr>
              <a:t>Make a plan how you will carry out the </a:t>
            </a:r>
            <a:r>
              <a:rPr lang="en-US" sz="1300" b="0" i="0" dirty="0" err="1">
                <a:effectLst/>
                <a:latin typeface="urw-din"/>
              </a:rPr>
              <a:t>sqa</a:t>
            </a:r>
            <a:r>
              <a:rPr lang="en-US" sz="1300" b="0" i="0" dirty="0">
                <a:effectLst/>
                <a:latin typeface="urw-din"/>
              </a:rPr>
              <a:t> through out the project. Think which set of software engineering activities are the best for </a:t>
            </a:r>
            <a:r>
              <a:rPr lang="en-US" sz="1300" b="0" i="0" dirty="0" err="1">
                <a:effectLst/>
                <a:latin typeface="urw-din"/>
              </a:rPr>
              <a:t>project.check</a:t>
            </a:r>
            <a:r>
              <a:rPr lang="en-US" sz="1300" b="0" i="0" dirty="0">
                <a:effectLst/>
                <a:latin typeface="urw-din"/>
              </a:rPr>
              <a:t> level of </a:t>
            </a:r>
            <a:r>
              <a:rPr lang="en-US" sz="1300" b="0" i="0" dirty="0" err="1">
                <a:effectLst/>
                <a:latin typeface="urw-din"/>
              </a:rPr>
              <a:t>sqa</a:t>
            </a:r>
            <a:r>
              <a:rPr lang="en-US" sz="1300" b="0" i="0" dirty="0">
                <a:effectLst/>
                <a:latin typeface="urw-din"/>
              </a:rPr>
              <a:t> team skills.</a:t>
            </a:r>
          </a:p>
          <a:p>
            <a:pPr fontAlgn="base">
              <a:lnSpc>
                <a:spcPct val="110000"/>
              </a:lnSpc>
              <a:buFont typeface="+mj-lt"/>
              <a:buAutoNum type="arabicPeriod"/>
            </a:pPr>
            <a:r>
              <a:rPr lang="en-US" sz="1300" b="1" i="0" dirty="0">
                <a:effectLst/>
                <a:latin typeface="urw-din"/>
              </a:rPr>
              <a:t>Set The Check Points:</a:t>
            </a:r>
            <a:br>
              <a:rPr lang="en-US" sz="1300" b="0" i="0" dirty="0">
                <a:effectLst/>
                <a:latin typeface="urw-din"/>
              </a:rPr>
            </a:br>
            <a:r>
              <a:rPr lang="en-US" sz="1300" b="0" i="0" dirty="0">
                <a:effectLst/>
                <a:latin typeface="urw-din"/>
              </a:rPr>
              <a:t>SQA team should set checkpoints. Evaluate the performance of the project on the basis of collected data on different check points.</a:t>
            </a:r>
          </a:p>
          <a:p>
            <a:pPr fontAlgn="base">
              <a:lnSpc>
                <a:spcPct val="110000"/>
              </a:lnSpc>
              <a:buFont typeface="+mj-lt"/>
              <a:buAutoNum type="arabicPeriod"/>
            </a:pPr>
            <a:r>
              <a:rPr lang="en-US" sz="1300" b="1" i="0" dirty="0">
                <a:effectLst/>
                <a:latin typeface="urw-din"/>
              </a:rPr>
              <a:t>Multi testing Strategy:</a:t>
            </a:r>
            <a:br>
              <a:rPr lang="en-US" sz="1300" b="0" i="0" dirty="0">
                <a:effectLst/>
                <a:latin typeface="urw-din"/>
              </a:rPr>
            </a:br>
            <a:r>
              <a:rPr lang="en-US" sz="1300" b="0" i="0" dirty="0">
                <a:effectLst/>
                <a:latin typeface="urw-din"/>
              </a:rPr>
              <a:t>Do not depend on single testing approach. When you have lot of testing approaches available use them.</a:t>
            </a:r>
          </a:p>
          <a:p>
            <a:pPr fontAlgn="base">
              <a:lnSpc>
                <a:spcPct val="110000"/>
              </a:lnSpc>
              <a:buFont typeface="+mj-lt"/>
              <a:buAutoNum type="arabicPeriod"/>
            </a:pPr>
            <a:r>
              <a:rPr lang="en-US" sz="1300" b="1" i="0" dirty="0">
                <a:effectLst/>
                <a:latin typeface="urw-din"/>
              </a:rPr>
              <a:t>Measure Change Impact:</a:t>
            </a:r>
            <a:br>
              <a:rPr lang="en-US" sz="1300" b="0" i="0" dirty="0">
                <a:effectLst/>
                <a:latin typeface="urw-din"/>
              </a:rPr>
            </a:br>
            <a:r>
              <a:rPr lang="en-US" sz="1300" b="0" i="0" dirty="0">
                <a:effectLst/>
                <a:latin typeface="urw-din"/>
              </a:rPr>
              <a:t>The changes for making the correction of an error sometimes re introduces more errors keep the measure of impact of change on project. Reset the new change to change check the compatibility of this fix with whole project.</a:t>
            </a:r>
          </a:p>
          <a:p>
            <a:pPr fontAlgn="base">
              <a:lnSpc>
                <a:spcPct val="110000"/>
              </a:lnSpc>
              <a:buFont typeface="+mj-lt"/>
              <a:buAutoNum type="arabicPeriod"/>
            </a:pPr>
            <a:r>
              <a:rPr lang="en-US" sz="1300" b="1" i="0" dirty="0">
                <a:effectLst/>
                <a:latin typeface="urw-din"/>
              </a:rPr>
              <a:t>Manage Good Relations:</a:t>
            </a:r>
            <a:br>
              <a:rPr lang="en-US" sz="1300" b="0" i="0" dirty="0">
                <a:effectLst/>
                <a:latin typeface="urw-din"/>
              </a:rPr>
            </a:br>
            <a:r>
              <a:rPr lang="en-US" sz="1300" b="0" i="0" dirty="0">
                <a:effectLst/>
                <a:latin typeface="urw-din"/>
              </a:rPr>
              <a:t>In the working environment managing the good relation with other teams involved in the project development is mandatory. Bad relation of </a:t>
            </a:r>
            <a:r>
              <a:rPr lang="en-US" sz="1300" b="0" i="0" dirty="0" err="1">
                <a:effectLst/>
                <a:latin typeface="urw-din"/>
              </a:rPr>
              <a:t>sqa</a:t>
            </a:r>
            <a:r>
              <a:rPr lang="en-US" sz="1300" b="0" i="0" dirty="0">
                <a:effectLst/>
                <a:latin typeface="urw-din"/>
              </a:rPr>
              <a:t> team with programmers team will impact directly and badly on project. Don’t play politics.</a:t>
            </a:r>
          </a:p>
        </p:txBody>
      </p:sp>
    </p:spTree>
    <p:custDataLst>
      <p:tags r:id="rId1"/>
    </p:custDataLst>
    <p:extLst>
      <p:ext uri="{BB962C8B-B14F-4D97-AF65-F5344CB8AC3E}">
        <p14:creationId xmlns:p14="http://schemas.microsoft.com/office/powerpoint/2010/main" val="1398831366"/>
      </p:ext>
    </p:extLst>
  </p:cSld>
  <p:clrMapOvr>
    <a:masterClrMapping/>
  </p:clrMapOvr>
  <p:transition advTm="2093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4" dur="5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9" dur="5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randombar(horizontal)">
                                      <p:cBhvr>
                                        <p:cTn id="3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AC88772-6DB3-49EC-9C8A-A0B46ACE37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CD5560-FBA0-49FE-88B0-9337553F533E}"/>
              </a:ext>
            </a:extLst>
          </p:cNvPr>
          <p:cNvSpPr>
            <a:spLocks noGrp="1"/>
          </p:cNvSpPr>
          <p:nvPr>
            <p:ph type="title"/>
          </p:nvPr>
        </p:nvSpPr>
        <p:spPr>
          <a:xfrm>
            <a:off x="8194878" y="1065955"/>
            <a:ext cx="2851413" cy="4817318"/>
          </a:xfrm>
        </p:spPr>
        <p:txBody>
          <a:bodyPr anchor="ctr">
            <a:normAutofit/>
          </a:bodyPr>
          <a:lstStyle/>
          <a:p>
            <a:r>
              <a:rPr lang="en-US" b="1" i="0" dirty="0">
                <a:effectLst/>
                <a:latin typeface="sofia-pro"/>
              </a:rPr>
              <a:t>Capability maturity model (CMM)</a:t>
            </a:r>
            <a:endParaRPr lang="en-US" dirty="0"/>
          </a:p>
        </p:txBody>
      </p:sp>
      <p:sp>
        <p:nvSpPr>
          <p:cNvPr id="10" name="Round Diagonal Corner Rectangle 6">
            <a:extLst>
              <a:ext uri="{FF2B5EF4-FFF2-40B4-BE49-F238E27FC236}">
                <a16:creationId xmlns:a16="http://schemas.microsoft.com/office/drawing/2014/main" id="{17A3DD84-FAA5-438A-8462-D1E01EA0D6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1410" cy="6858000"/>
          </a:xfrm>
          <a:prstGeom prst="round2DiagRect">
            <a:avLst>
              <a:gd name="adj1" fmla="val 0"/>
              <a:gd name="adj2" fmla="val 0"/>
            </a:avLst>
          </a:prstGeom>
          <a:solidFill>
            <a:schemeClr val="bg2"/>
          </a:solidFill>
          <a:ln w="19050" cap="sq">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3F81239-17AE-40E7-B2C3-2E28E9B660CE}"/>
              </a:ext>
            </a:extLst>
          </p:cNvPr>
          <p:cNvSpPr>
            <a:spLocks noGrp="1"/>
          </p:cNvSpPr>
          <p:nvPr>
            <p:ph idx="1"/>
          </p:nvPr>
        </p:nvSpPr>
        <p:spPr>
          <a:xfrm>
            <a:off x="1141412" y="1065955"/>
            <a:ext cx="5749774" cy="4725246"/>
          </a:xfrm>
        </p:spPr>
        <p:txBody>
          <a:bodyPr anchor="ctr">
            <a:normAutofit/>
          </a:bodyPr>
          <a:lstStyle/>
          <a:p>
            <a:pPr>
              <a:lnSpc>
                <a:spcPct val="110000"/>
              </a:lnSpc>
            </a:pPr>
            <a:r>
              <a:rPr lang="en-US" sz="1700" dirty="0"/>
              <a:t>CMM is a reference model for apprising the software process maturity into different levels. This can be used to predict the most likely outcome to be expected from the next project that the </a:t>
            </a:r>
            <a:r>
              <a:rPr lang="en-US" sz="1700" dirty="0" err="1"/>
              <a:t>organisation</a:t>
            </a:r>
            <a:r>
              <a:rPr lang="en-US" sz="1700" dirty="0"/>
              <a:t> undertakes. It must be remembered that SEI CMM can be used in two ways— capability evaluation and software process assessment. Capability evaluation and software process assessment differ in motivation, objective, and the final use of the result. Capability evaluation provides a way to assess the software process capability of an </a:t>
            </a:r>
            <a:r>
              <a:rPr lang="en-US" sz="1700" dirty="0" err="1"/>
              <a:t>organisation</a:t>
            </a:r>
            <a:r>
              <a:rPr lang="en-US" sz="1700" dirty="0"/>
              <a:t>. Capability evaluation is administered by the contract awarding authority, and therefore the results would indicate the likely contractor performance if the contractor is awarded a work. On the other hand, software process assessment is used by an </a:t>
            </a:r>
            <a:r>
              <a:rPr lang="en-US" sz="1700" dirty="0" err="1"/>
              <a:t>organisation</a:t>
            </a:r>
            <a:r>
              <a:rPr lang="en-US" sz="1700" dirty="0"/>
              <a:t> with the objective to improve its own process capability. Thus, the latter type of assessment is for purely internal use by a company.</a:t>
            </a:r>
          </a:p>
        </p:txBody>
      </p:sp>
      <p:cxnSp>
        <p:nvCxnSpPr>
          <p:cNvPr id="12" name="Straight Connector 11">
            <a:extLst>
              <a:ext uri="{FF2B5EF4-FFF2-40B4-BE49-F238E27FC236}">
                <a16:creationId xmlns:a16="http://schemas.microsoft.com/office/drawing/2014/main" id="{46640D31-0CFD-4B3F-AE95-530AA5174F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62562" y="0"/>
            <a:ext cx="0" cy="6858000"/>
          </a:xfrm>
          <a:prstGeom prst="line">
            <a:avLst/>
          </a:prstGeom>
          <a:ln w="19050">
            <a:solidFill>
              <a:schemeClr val="tx2">
                <a:lumMod val="60000"/>
                <a:lumOff val="40000"/>
                <a:alpha val="60000"/>
              </a:schemeClr>
            </a:solidFill>
          </a:ln>
          <a:effectLst>
            <a:outerShdw blurRad="88900" dist="38100" dir="5400000" algn="ctr" rotWithShape="0">
              <a:srgbClr val="000000">
                <a:alpha val="40000"/>
              </a:srgbClr>
            </a:outerShdw>
          </a:effectLst>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88794109"/>
      </p:ext>
    </p:extLst>
  </p:cSld>
  <p:clrMapOvr>
    <a:masterClrMapping/>
  </p:clrMapOvr>
  <p:transition advTm="1606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84876-F291-4290-A760-6DB05BB9BD58}"/>
              </a:ext>
            </a:extLst>
          </p:cNvPr>
          <p:cNvSpPr>
            <a:spLocks noGrp="1"/>
          </p:cNvSpPr>
          <p:nvPr>
            <p:ph type="title"/>
          </p:nvPr>
        </p:nvSpPr>
        <p:spPr>
          <a:xfrm>
            <a:off x="1141413" y="618518"/>
            <a:ext cx="9905998" cy="1478570"/>
          </a:xfrm>
        </p:spPr>
        <p:txBody>
          <a:bodyPr>
            <a:normAutofit/>
          </a:bodyPr>
          <a:lstStyle/>
          <a:p>
            <a:r>
              <a:rPr lang="en-US" dirty="0"/>
              <a:t>What is iso 9000</a:t>
            </a:r>
          </a:p>
        </p:txBody>
      </p:sp>
      <p:pic>
        <p:nvPicPr>
          <p:cNvPr id="1026" name="Picture 2" descr="What are ISO 9000 Standards? What is 9001 | by Zero Defect Consultants |  Medium">
            <a:extLst>
              <a:ext uri="{FF2B5EF4-FFF2-40B4-BE49-F238E27FC236}">
                <a16:creationId xmlns:a16="http://schemas.microsoft.com/office/drawing/2014/main" id="{0DC7D035-653E-4700-A2B0-9AC9C326BF4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141411" y="2646850"/>
            <a:ext cx="4689234" cy="2754924"/>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28712EB-7E51-463E-8B43-39C7DC44176B}"/>
              </a:ext>
            </a:extLst>
          </p:cNvPr>
          <p:cNvSpPr>
            <a:spLocks noGrp="1"/>
          </p:cNvSpPr>
          <p:nvPr>
            <p:ph idx="1"/>
          </p:nvPr>
        </p:nvSpPr>
        <p:spPr>
          <a:xfrm>
            <a:off x="6336727" y="2249487"/>
            <a:ext cx="4710683" cy="3541714"/>
          </a:xfrm>
        </p:spPr>
        <p:txBody>
          <a:bodyPr>
            <a:normAutofit/>
          </a:bodyPr>
          <a:lstStyle/>
          <a:p>
            <a:r>
              <a:rPr lang="en-US" dirty="0"/>
              <a:t>International standards </a:t>
            </a:r>
            <a:r>
              <a:rPr lang="en-US" dirty="0" err="1"/>
              <a:t>organisation</a:t>
            </a:r>
            <a:r>
              <a:rPr lang="en-US" dirty="0"/>
              <a:t> (ISO) is a consortium of 63 countries established to formulate and foster </a:t>
            </a:r>
            <a:r>
              <a:rPr lang="en-US" dirty="0" err="1"/>
              <a:t>standardisation</a:t>
            </a:r>
            <a:r>
              <a:rPr lang="en-US" dirty="0"/>
              <a:t>. ISO published its 9000 series of standards in 1987.</a:t>
            </a:r>
          </a:p>
        </p:txBody>
      </p:sp>
    </p:spTree>
    <p:custDataLst>
      <p:tags r:id="rId1"/>
    </p:custDataLst>
    <p:extLst>
      <p:ext uri="{BB962C8B-B14F-4D97-AF65-F5344CB8AC3E}">
        <p14:creationId xmlns:p14="http://schemas.microsoft.com/office/powerpoint/2010/main" val="2178668609"/>
      </p:ext>
    </p:extLst>
  </p:cSld>
  <p:clrMapOvr>
    <a:masterClrMapping/>
  </p:clrMapOvr>
  <p:transition advTm="1101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wipe(down)">
                                      <p:cBhvr>
                                        <p:cTn id="12" dur="580">
                                          <p:stCondLst>
                                            <p:cond delay="0"/>
                                          </p:stCondLst>
                                        </p:cTn>
                                        <p:tgtEl>
                                          <p:spTgt spid="1026"/>
                                        </p:tgtEl>
                                      </p:cBhvr>
                                    </p:animEffect>
                                    <p:anim calcmode="lin" valueType="num">
                                      <p:cBhvr>
                                        <p:cTn id="13" dur="1822" tmFilter="0,0; 0.14,0.36; 0.43,0.73; 0.71,0.91; 1.0,1.0">
                                          <p:stCondLst>
                                            <p:cond delay="0"/>
                                          </p:stCondLst>
                                        </p:cTn>
                                        <p:tgtEl>
                                          <p:spTgt spid="1026"/>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1026"/>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1026"/>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1026"/>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1026"/>
                                        </p:tgtEl>
                                        <p:attrNameLst>
                                          <p:attrName>ppt_y</p:attrName>
                                        </p:attrNameLst>
                                      </p:cBhvr>
                                      <p:tavLst>
                                        <p:tav tm="0" fmla="#ppt_y-sin(pi*$)/81">
                                          <p:val>
                                            <p:fltVal val="0"/>
                                          </p:val>
                                        </p:tav>
                                        <p:tav tm="100000">
                                          <p:val>
                                            <p:fltVal val="1"/>
                                          </p:val>
                                        </p:tav>
                                      </p:tavLst>
                                    </p:anim>
                                    <p:animScale>
                                      <p:cBhvr>
                                        <p:cTn id="18" dur="26">
                                          <p:stCondLst>
                                            <p:cond delay="650"/>
                                          </p:stCondLst>
                                        </p:cTn>
                                        <p:tgtEl>
                                          <p:spTgt spid="1026"/>
                                        </p:tgtEl>
                                      </p:cBhvr>
                                      <p:to x="100000" y="60000"/>
                                    </p:animScale>
                                    <p:animScale>
                                      <p:cBhvr>
                                        <p:cTn id="19" dur="166" decel="50000">
                                          <p:stCondLst>
                                            <p:cond delay="676"/>
                                          </p:stCondLst>
                                        </p:cTn>
                                        <p:tgtEl>
                                          <p:spTgt spid="1026"/>
                                        </p:tgtEl>
                                      </p:cBhvr>
                                      <p:to x="100000" y="100000"/>
                                    </p:animScale>
                                    <p:animScale>
                                      <p:cBhvr>
                                        <p:cTn id="20" dur="26">
                                          <p:stCondLst>
                                            <p:cond delay="1312"/>
                                          </p:stCondLst>
                                        </p:cTn>
                                        <p:tgtEl>
                                          <p:spTgt spid="1026"/>
                                        </p:tgtEl>
                                      </p:cBhvr>
                                      <p:to x="100000" y="80000"/>
                                    </p:animScale>
                                    <p:animScale>
                                      <p:cBhvr>
                                        <p:cTn id="21" dur="166" decel="50000">
                                          <p:stCondLst>
                                            <p:cond delay="1338"/>
                                          </p:stCondLst>
                                        </p:cTn>
                                        <p:tgtEl>
                                          <p:spTgt spid="1026"/>
                                        </p:tgtEl>
                                      </p:cBhvr>
                                      <p:to x="100000" y="100000"/>
                                    </p:animScale>
                                    <p:animScale>
                                      <p:cBhvr>
                                        <p:cTn id="22" dur="26">
                                          <p:stCondLst>
                                            <p:cond delay="1642"/>
                                          </p:stCondLst>
                                        </p:cTn>
                                        <p:tgtEl>
                                          <p:spTgt spid="1026"/>
                                        </p:tgtEl>
                                      </p:cBhvr>
                                      <p:to x="100000" y="90000"/>
                                    </p:animScale>
                                    <p:animScale>
                                      <p:cBhvr>
                                        <p:cTn id="23" dur="166" decel="50000">
                                          <p:stCondLst>
                                            <p:cond delay="1668"/>
                                          </p:stCondLst>
                                        </p:cTn>
                                        <p:tgtEl>
                                          <p:spTgt spid="1026"/>
                                        </p:tgtEl>
                                      </p:cBhvr>
                                      <p:to x="100000" y="100000"/>
                                    </p:animScale>
                                    <p:animScale>
                                      <p:cBhvr>
                                        <p:cTn id="24" dur="26">
                                          <p:stCondLst>
                                            <p:cond delay="1808"/>
                                          </p:stCondLst>
                                        </p:cTn>
                                        <p:tgtEl>
                                          <p:spTgt spid="1026"/>
                                        </p:tgtEl>
                                      </p:cBhvr>
                                      <p:to x="100000" y="95000"/>
                                    </p:animScale>
                                    <p:animScale>
                                      <p:cBhvr>
                                        <p:cTn id="25" dur="166" decel="50000">
                                          <p:stCondLst>
                                            <p:cond delay="1834"/>
                                          </p:stCondLst>
                                        </p:cTn>
                                        <p:tgtEl>
                                          <p:spTgt spid="1026"/>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3">
                                            <p:txEl>
                                              <p:pRg st="0" end="0"/>
                                            </p:txEl>
                                          </p:spTgt>
                                        </p:tgtEl>
                                        <p:attrNameLst>
                                          <p:attrName>style.visibility</p:attrName>
                                        </p:attrNameLst>
                                      </p:cBhvr>
                                      <p:to>
                                        <p:strVal val="visible"/>
                                      </p:to>
                                    </p:set>
                                    <p:animEffect transition="in" filter="wipe(down)">
                                      <p:cBhvr>
                                        <p:cTn id="3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4872A0B-8668-4500-9509-EAA581B26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8B504305-5526-408E-85F7-F0BA7E527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5827CE64-2533-45A6-9A39-7D5052E5CEE0}"/>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47342083-C269-4553-A041-3E3A65214A76}"/>
              </a:ext>
            </a:extLst>
          </p:cNvPr>
          <p:cNvSpPr>
            <a:spLocks noGrp="1"/>
          </p:cNvSpPr>
          <p:nvPr>
            <p:ph type="title"/>
          </p:nvPr>
        </p:nvSpPr>
        <p:spPr>
          <a:xfrm>
            <a:off x="6448426" y="618518"/>
            <a:ext cx="3124200" cy="1478570"/>
          </a:xfrm>
        </p:spPr>
        <p:txBody>
          <a:bodyPr>
            <a:normAutofit/>
          </a:bodyPr>
          <a:lstStyle/>
          <a:p>
            <a:r>
              <a:rPr lang="en-US" sz="3300" b="0" i="0" dirty="0">
                <a:effectLst/>
                <a:latin typeface="arial" panose="020B0604020202020204" pitchFamily="34" charset="0"/>
              </a:rPr>
              <a:t>The ISO 9000 Quality standards</a:t>
            </a:r>
            <a:endParaRPr lang="en-US" sz="3300" dirty="0"/>
          </a:p>
        </p:txBody>
      </p:sp>
      <p:pic>
        <p:nvPicPr>
          <p:cNvPr id="5" name="Picture 4" descr="A row of samples for medical testing">
            <a:extLst>
              <a:ext uri="{FF2B5EF4-FFF2-40B4-BE49-F238E27FC236}">
                <a16:creationId xmlns:a16="http://schemas.microsoft.com/office/drawing/2014/main" id="{C1027E15-3278-47DD-A09B-E3CAE20EFF20}"/>
              </a:ext>
            </a:extLst>
          </p:cNvPr>
          <p:cNvPicPr>
            <a:picLocks noChangeAspect="1"/>
          </p:cNvPicPr>
          <p:nvPr/>
        </p:nvPicPr>
        <p:blipFill rotWithShape="1">
          <a:blip r:embed="rId5"/>
          <a:srcRect l="33272"/>
          <a:stretch/>
        </p:blipFill>
        <p:spPr>
          <a:xfrm>
            <a:off x="-5597" y="10"/>
            <a:ext cx="6101597" cy="6857990"/>
          </a:xfrm>
          <a:prstGeom prst="rect">
            <a:avLst/>
          </a:prstGeom>
        </p:spPr>
      </p:pic>
      <p:grpSp>
        <p:nvGrpSpPr>
          <p:cNvPr id="13" name="Group 12">
            <a:extLst>
              <a:ext uri="{FF2B5EF4-FFF2-40B4-BE49-F238E27FC236}">
                <a16:creationId xmlns:a16="http://schemas.microsoft.com/office/drawing/2014/main" id="{240590EE-5428-41AA-95B2-96FCC1CE67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494DCC55-99C6-45CF-B357-E3848C80934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63D64E32-FF0C-4665-B9D8-D1ECAAE5BA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7">
              <a:extLst>
                <a:ext uri="{FF2B5EF4-FFF2-40B4-BE49-F238E27FC236}">
                  <a16:creationId xmlns:a16="http://schemas.microsoft.com/office/drawing/2014/main" id="{3675001D-3840-4589-8190-505A7F52F0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Rectangle 16">
              <a:extLst>
                <a:ext uri="{FF2B5EF4-FFF2-40B4-BE49-F238E27FC236}">
                  <a16:creationId xmlns:a16="http://schemas.microsoft.com/office/drawing/2014/main" id="{19E34E87-395F-4023-A80E-D1CBAAEBD9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6FB1B38F-1B92-41C3-AA1D-6D6440FB0D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0">
              <a:extLst>
                <a:ext uri="{FF2B5EF4-FFF2-40B4-BE49-F238E27FC236}">
                  <a16:creationId xmlns:a16="http://schemas.microsoft.com/office/drawing/2014/main" id="{02FBE453-FBD2-4348-8DDA-4A023444E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1">
              <a:extLst>
                <a:ext uri="{FF2B5EF4-FFF2-40B4-BE49-F238E27FC236}">
                  <a16:creationId xmlns:a16="http://schemas.microsoft.com/office/drawing/2014/main" id="{60D719E8-BF78-4F42-B9D1-7F5E02A36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2">
              <a:extLst>
                <a:ext uri="{FF2B5EF4-FFF2-40B4-BE49-F238E27FC236}">
                  <a16:creationId xmlns:a16="http://schemas.microsoft.com/office/drawing/2014/main" id="{5EC70737-9C19-4CF5-84DA-B22A960D53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3">
              <a:extLst>
                <a:ext uri="{FF2B5EF4-FFF2-40B4-BE49-F238E27FC236}">
                  <a16:creationId xmlns:a16="http://schemas.microsoft.com/office/drawing/2014/main" id="{88FD042E-E56E-4360-9620-F811AB9A3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4">
              <a:extLst>
                <a:ext uri="{FF2B5EF4-FFF2-40B4-BE49-F238E27FC236}">
                  <a16:creationId xmlns:a16="http://schemas.microsoft.com/office/drawing/2014/main" id="{18F15D2B-0812-46F6-B0F4-6A6714B5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5">
              <a:extLst>
                <a:ext uri="{FF2B5EF4-FFF2-40B4-BE49-F238E27FC236}">
                  <a16:creationId xmlns:a16="http://schemas.microsoft.com/office/drawing/2014/main" id="{0C2F2A50-98DD-4F92-BDFE-B72E235766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6">
              <a:extLst>
                <a:ext uri="{FF2B5EF4-FFF2-40B4-BE49-F238E27FC236}">
                  <a16:creationId xmlns:a16="http://schemas.microsoft.com/office/drawing/2014/main" id="{473541D9-6DAE-4718-97D4-8952F4E7CC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7">
              <a:extLst>
                <a:ext uri="{FF2B5EF4-FFF2-40B4-BE49-F238E27FC236}">
                  <a16:creationId xmlns:a16="http://schemas.microsoft.com/office/drawing/2014/main" id="{3A56C5E9-011C-44D2-AF94-3BF542043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8">
              <a:extLst>
                <a:ext uri="{FF2B5EF4-FFF2-40B4-BE49-F238E27FC236}">
                  <a16:creationId xmlns:a16="http://schemas.microsoft.com/office/drawing/2014/main" id="{CD279E0E-1CD5-4F41-96A5-3A09707E81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9">
              <a:extLst>
                <a:ext uri="{FF2B5EF4-FFF2-40B4-BE49-F238E27FC236}">
                  <a16:creationId xmlns:a16="http://schemas.microsoft.com/office/drawing/2014/main" id="{F5A6F094-9E54-4985-8738-D2067A4F0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0">
              <a:extLst>
                <a:ext uri="{FF2B5EF4-FFF2-40B4-BE49-F238E27FC236}">
                  <a16:creationId xmlns:a16="http://schemas.microsoft.com/office/drawing/2014/main" id="{99D51F59-FA93-490E-B9CF-97BB63747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1">
              <a:extLst>
                <a:ext uri="{FF2B5EF4-FFF2-40B4-BE49-F238E27FC236}">
                  <a16:creationId xmlns:a16="http://schemas.microsoft.com/office/drawing/2014/main" id="{3CD83DC6-F4A0-4A4D-AAC3-83983F960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2">
              <a:extLst>
                <a:ext uri="{FF2B5EF4-FFF2-40B4-BE49-F238E27FC236}">
                  <a16:creationId xmlns:a16="http://schemas.microsoft.com/office/drawing/2014/main" id="{6E9B4028-C74F-4631-8312-68B30E6E6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3">
              <a:extLst>
                <a:ext uri="{FF2B5EF4-FFF2-40B4-BE49-F238E27FC236}">
                  <a16:creationId xmlns:a16="http://schemas.microsoft.com/office/drawing/2014/main" id="{1E3337C9-1DDE-4E2E-8519-7D2C23C95F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4">
              <a:extLst>
                <a:ext uri="{FF2B5EF4-FFF2-40B4-BE49-F238E27FC236}">
                  <a16:creationId xmlns:a16="http://schemas.microsoft.com/office/drawing/2014/main" id="{754A526E-6EC0-458A-9C4C-008F6749CD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5">
              <a:extLst>
                <a:ext uri="{FF2B5EF4-FFF2-40B4-BE49-F238E27FC236}">
                  <a16:creationId xmlns:a16="http://schemas.microsoft.com/office/drawing/2014/main" id="{6A3DA723-7448-48CF-8BD2-FED2D4FE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6">
              <a:extLst>
                <a:ext uri="{FF2B5EF4-FFF2-40B4-BE49-F238E27FC236}">
                  <a16:creationId xmlns:a16="http://schemas.microsoft.com/office/drawing/2014/main" id="{9B506EC1-D8A8-4532-B78B-A236567EE0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7">
              <a:extLst>
                <a:ext uri="{FF2B5EF4-FFF2-40B4-BE49-F238E27FC236}">
                  <a16:creationId xmlns:a16="http://schemas.microsoft.com/office/drawing/2014/main" id="{AA9DFB36-74F4-4977-ABC5-3257EDA33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8">
              <a:extLst>
                <a:ext uri="{FF2B5EF4-FFF2-40B4-BE49-F238E27FC236}">
                  <a16:creationId xmlns:a16="http://schemas.microsoft.com/office/drawing/2014/main" id="{966A7FBA-BB79-4AF0-90C2-5F2BC9F2D1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9">
              <a:extLst>
                <a:ext uri="{FF2B5EF4-FFF2-40B4-BE49-F238E27FC236}">
                  <a16:creationId xmlns:a16="http://schemas.microsoft.com/office/drawing/2014/main" id="{23BB8A47-FF1B-44E5-8D93-7ADF37F1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30">
              <a:extLst>
                <a:ext uri="{FF2B5EF4-FFF2-40B4-BE49-F238E27FC236}">
                  <a16:creationId xmlns:a16="http://schemas.microsoft.com/office/drawing/2014/main" id="{E463E1B7-7BED-4425-95B7-F6F75F8733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1">
              <a:extLst>
                <a:ext uri="{FF2B5EF4-FFF2-40B4-BE49-F238E27FC236}">
                  <a16:creationId xmlns:a16="http://schemas.microsoft.com/office/drawing/2014/main" id="{749D0675-4397-4610-9807-2F7C1CC94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2">
              <a:extLst>
                <a:ext uri="{FF2B5EF4-FFF2-40B4-BE49-F238E27FC236}">
                  <a16:creationId xmlns:a16="http://schemas.microsoft.com/office/drawing/2014/main" id="{DE7617CF-8919-43C3-9557-08D67C7D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Rectangle 41">
              <a:extLst>
                <a:ext uri="{FF2B5EF4-FFF2-40B4-BE49-F238E27FC236}">
                  <a16:creationId xmlns:a16="http://schemas.microsoft.com/office/drawing/2014/main" id="{3DB68720-7E37-4930-9900-8632140D6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202F13DF-5B76-468E-A95E-80780788BD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5">
              <a:extLst>
                <a:ext uri="{FF2B5EF4-FFF2-40B4-BE49-F238E27FC236}">
                  <a16:creationId xmlns:a16="http://schemas.microsoft.com/office/drawing/2014/main" id="{219143C2-6062-4C2C-9563-6534108E35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6">
              <a:extLst>
                <a:ext uri="{FF2B5EF4-FFF2-40B4-BE49-F238E27FC236}">
                  <a16:creationId xmlns:a16="http://schemas.microsoft.com/office/drawing/2014/main" id="{38413A0C-26DB-479B-B747-1D813610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7">
              <a:extLst>
                <a:ext uri="{FF2B5EF4-FFF2-40B4-BE49-F238E27FC236}">
                  <a16:creationId xmlns:a16="http://schemas.microsoft.com/office/drawing/2014/main" id="{CB526B5F-4FAA-4B4C-8AF8-B98EC74A3D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8">
              <a:extLst>
                <a:ext uri="{FF2B5EF4-FFF2-40B4-BE49-F238E27FC236}">
                  <a16:creationId xmlns:a16="http://schemas.microsoft.com/office/drawing/2014/main" id="{54FFF88E-6D69-4AE9-8378-D16419155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9">
              <a:extLst>
                <a:ext uri="{FF2B5EF4-FFF2-40B4-BE49-F238E27FC236}">
                  <a16:creationId xmlns:a16="http://schemas.microsoft.com/office/drawing/2014/main" id="{8008115A-CE00-4E36-BAF1-B511F21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0">
              <a:extLst>
                <a:ext uri="{FF2B5EF4-FFF2-40B4-BE49-F238E27FC236}">
                  <a16:creationId xmlns:a16="http://schemas.microsoft.com/office/drawing/2014/main" id="{2935DB29-6F85-47D8-863C-11386389DB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1">
              <a:extLst>
                <a:ext uri="{FF2B5EF4-FFF2-40B4-BE49-F238E27FC236}">
                  <a16:creationId xmlns:a16="http://schemas.microsoft.com/office/drawing/2014/main" id="{4FB8E51B-1AC1-4671-B181-473C29BEC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2">
              <a:extLst>
                <a:ext uri="{FF2B5EF4-FFF2-40B4-BE49-F238E27FC236}">
                  <a16:creationId xmlns:a16="http://schemas.microsoft.com/office/drawing/2014/main" id="{91E6AE4F-959F-4ED7-A199-8C0307E40E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3">
              <a:extLst>
                <a:ext uri="{FF2B5EF4-FFF2-40B4-BE49-F238E27FC236}">
                  <a16:creationId xmlns:a16="http://schemas.microsoft.com/office/drawing/2014/main" id="{A0445E55-0009-44A5-AA6A-350D9D48A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4">
              <a:extLst>
                <a:ext uri="{FF2B5EF4-FFF2-40B4-BE49-F238E27FC236}">
                  <a16:creationId xmlns:a16="http://schemas.microsoft.com/office/drawing/2014/main" id="{B5291C75-4ECA-4829-B824-5725C32905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Rectangle 53">
              <a:extLst>
                <a:ext uri="{FF2B5EF4-FFF2-40B4-BE49-F238E27FC236}">
                  <a16:creationId xmlns:a16="http://schemas.microsoft.com/office/drawing/2014/main" id="{6793376D-3E7C-4F04-8BC8-EC4820622BE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3596510A-5528-445D-AFEA-6E3F89BA8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7">
              <a:extLst>
                <a:ext uri="{FF2B5EF4-FFF2-40B4-BE49-F238E27FC236}">
                  <a16:creationId xmlns:a16="http://schemas.microsoft.com/office/drawing/2014/main" id="{E1B69479-D8C9-4E2E-A931-4D49C4FD76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8">
              <a:extLst>
                <a:ext uri="{FF2B5EF4-FFF2-40B4-BE49-F238E27FC236}">
                  <a16:creationId xmlns:a16="http://schemas.microsoft.com/office/drawing/2014/main" id="{0A759A2E-A8B1-44C8-B3F9-A16714C895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9">
              <a:extLst>
                <a:ext uri="{FF2B5EF4-FFF2-40B4-BE49-F238E27FC236}">
                  <a16:creationId xmlns:a16="http://schemas.microsoft.com/office/drawing/2014/main" id="{6C2B3B3C-1DC9-4352-BB73-801976C8F5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0">
              <a:extLst>
                <a:ext uri="{FF2B5EF4-FFF2-40B4-BE49-F238E27FC236}">
                  <a16:creationId xmlns:a16="http://schemas.microsoft.com/office/drawing/2014/main" id="{EE22E3A8-5789-4189-9AC7-98D6826B0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1">
              <a:extLst>
                <a:ext uri="{FF2B5EF4-FFF2-40B4-BE49-F238E27FC236}">
                  <a16:creationId xmlns:a16="http://schemas.microsoft.com/office/drawing/2014/main" id="{9AC0FC74-D003-4D0D-9CAF-F6A03739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2">
              <a:extLst>
                <a:ext uri="{FF2B5EF4-FFF2-40B4-BE49-F238E27FC236}">
                  <a16:creationId xmlns:a16="http://schemas.microsoft.com/office/drawing/2014/main" id="{126C2057-02E1-4348-ABEB-EAC063A17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3">
              <a:extLst>
                <a:ext uri="{FF2B5EF4-FFF2-40B4-BE49-F238E27FC236}">
                  <a16:creationId xmlns:a16="http://schemas.microsoft.com/office/drawing/2014/main" id="{5150586D-D743-4392-844F-F2AFCCE649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4">
              <a:extLst>
                <a:ext uri="{FF2B5EF4-FFF2-40B4-BE49-F238E27FC236}">
                  <a16:creationId xmlns:a16="http://schemas.microsoft.com/office/drawing/2014/main" id="{9E5B157A-534E-4879-8013-D02864E76F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5">
              <a:extLst>
                <a:ext uri="{FF2B5EF4-FFF2-40B4-BE49-F238E27FC236}">
                  <a16:creationId xmlns:a16="http://schemas.microsoft.com/office/drawing/2014/main" id="{CEE2DD73-7E8C-4F26-8E93-8C32D11B2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6">
              <a:extLst>
                <a:ext uri="{FF2B5EF4-FFF2-40B4-BE49-F238E27FC236}">
                  <a16:creationId xmlns:a16="http://schemas.microsoft.com/office/drawing/2014/main" id="{908CAC5F-DD8E-4A58-BD4C-6D8D29FA49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7">
              <a:extLst>
                <a:ext uri="{FF2B5EF4-FFF2-40B4-BE49-F238E27FC236}">
                  <a16:creationId xmlns:a16="http://schemas.microsoft.com/office/drawing/2014/main" id="{20F130CF-281E-408C-9884-5F8B22CA1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8">
              <a:extLst>
                <a:ext uri="{FF2B5EF4-FFF2-40B4-BE49-F238E27FC236}">
                  <a16:creationId xmlns:a16="http://schemas.microsoft.com/office/drawing/2014/main" id="{3BC78068-9115-4D5D-9B2B-6F9BD9C296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A4D02F7F-2F1D-418A-8F3A-D846EADC91A8}"/>
              </a:ext>
            </a:extLst>
          </p:cNvPr>
          <p:cNvSpPr>
            <a:spLocks noGrp="1"/>
          </p:cNvSpPr>
          <p:nvPr>
            <p:ph idx="1"/>
          </p:nvPr>
        </p:nvSpPr>
        <p:spPr>
          <a:xfrm>
            <a:off x="6448425" y="2249487"/>
            <a:ext cx="4598986" cy="3541714"/>
          </a:xfrm>
        </p:spPr>
        <p:txBody>
          <a:bodyPr>
            <a:normAutofit/>
          </a:bodyPr>
          <a:lstStyle/>
          <a:p>
            <a:pPr marL="0" indent="0">
              <a:lnSpc>
                <a:spcPct val="110000"/>
              </a:lnSpc>
              <a:buNone/>
            </a:pPr>
            <a:r>
              <a:rPr lang="en-US" sz="1700" dirty="0"/>
              <a:t>The ISO 9000 standard specifies the guidelines for maintaining a quality system. The ISO standard addresses both operational aspects (that is, the process) and </a:t>
            </a:r>
            <a:r>
              <a:rPr lang="en-US" sz="1700" dirty="0" err="1"/>
              <a:t>organisational</a:t>
            </a:r>
            <a:r>
              <a:rPr lang="en-US" sz="1700" dirty="0"/>
              <a:t> aspects such as responsibilities, reporting, etc. In a nutshell, ISO 9000 specifies a set of recommendations for repeatable and high quality product development. It is important to </a:t>
            </a:r>
            <a:r>
              <a:rPr lang="en-US" sz="1700" dirty="0" err="1"/>
              <a:t>realise</a:t>
            </a:r>
            <a:r>
              <a:rPr lang="en-US" sz="1700" dirty="0"/>
              <a:t> that ISO 9000 standard is a set of guidelines for the production process and is not directly concerned about the product it self.</a:t>
            </a:r>
          </a:p>
        </p:txBody>
      </p:sp>
    </p:spTree>
    <p:custDataLst>
      <p:tags r:id="rId1"/>
    </p:custDataLst>
    <p:extLst>
      <p:ext uri="{BB962C8B-B14F-4D97-AF65-F5344CB8AC3E}">
        <p14:creationId xmlns:p14="http://schemas.microsoft.com/office/powerpoint/2010/main" val="2819671163"/>
      </p:ext>
    </p:extLst>
  </p:cSld>
  <p:clrMapOvr>
    <a:masterClrMapping/>
  </p:clrMapOvr>
  <p:transition advTm="1298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4"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5"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78A47D-4F17-40FE-AB70-7AF78A95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5BE3A7E-6A3F-401E-A025-BBB8FDB8D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11" name="Rectangle 5">
              <a:extLst>
                <a:ext uri="{FF2B5EF4-FFF2-40B4-BE49-F238E27FC236}">
                  <a16:creationId xmlns:a16="http://schemas.microsoft.com/office/drawing/2014/main" id="{41EE9036-817C-476C-BD59-B5184F9A3E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F098087A-B4E4-4300-A841-44988BD88E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F5BD5F4B-A39C-4DF9-84E4-A4D33F30E6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D7FA9858-BFA0-4D5B-AF72-B1B65EB06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A508A5F3-AFE0-4750-A9C2-B51A514FFC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92B4AAEB-ABF4-42A7-BE52-0B442190D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3767C370-4A42-4376-8CAE-606C4BC8F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36205F53-9C95-4954-B97C-1625BB8A3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DC80B58E-3469-43E9-96FC-D747B6983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E17A4ED2-DDD7-4B4D-A39C-9B0121C88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A2C14A85-E7A9-4E1D-809F-20F5CFA788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3D51E32-9399-4B7F-8D91-BF9A068B834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9969F9D2-502D-4C1D-ABA5-02B1BF2A0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4AE555C6-5623-478A-BF35-63E9929A3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A3D3AED4-A69E-4301-9BB4-436DC5F0C9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C3B8082C-2D81-48D7-8B45-85B7C89296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9AD35461-BA86-408B-8A29-244EB2F2FB5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F238E495-B6C6-4857-899B-CDD584831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E20A751E-054C-4EC2-8DA3-0EC923A6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B6E8E701-3D21-4E5C-AB6E-9A7404697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431BDA41-D09D-4984-B888-756F5F81B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0DC943D2-20E4-4C00-82D2-D405A7C00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4BC34A74-80A2-4DE1-8ADC-BBD170903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C6C3CA25-431F-4E26-952D-4AA9C4C72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776D1836-82AE-40EF-9829-C6B8D2CF0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9A8E397E-ADF9-45C1-98F4-3F5A86378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DE07CFD9-357F-40BC-A792-CE874BFE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E9696A6C-1777-41FA-BA3F-C02D3AC59043}"/>
              </a:ext>
            </a:extLst>
          </p:cNvPr>
          <p:cNvSpPr>
            <a:spLocks noGrp="1"/>
          </p:cNvSpPr>
          <p:nvPr>
            <p:ph type="title"/>
          </p:nvPr>
        </p:nvSpPr>
        <p:spPr>
          <a:xfrm>
            <a:off x="1141413" y="1082673"/>
            <a:ext cx="2869416" cy="4708528"/>
          </a:xfrm>
        </p:spPr>
        <p:txBody>
          <a:bodyPr>
            <a:normAutofit/>
          </a:bodyPr>
          <a:lstStyle/>
          <a:p>
            <a:pPr algn="r"/>
            <a:r>
              <a:rPr lang="en-US" sz="3400" b="0" i="0" dirty="0">
                <a:effectLst/>
                <a:latin typeface="arial" panose="020B0604020202020204" pitchFamily="34" charset="0"/>
              </a:rPr>
              <a:t>The ISO approach to quality assurance systems</a:t>
            </a:r>
            <a:endParaRPr lang="en-US" sz="3400" dirty="0"/>
          </a:p>
        </p:txBody>
      </p:sp>
      <p:cxnSp>
        <p:nvCxnSpPr>
          <p:cNvPr id="39" name="Straight Connector 38">
            <a:extLst>
              <a:ext uri="{FF2B5EF4-FFF2-40B4-BE49-F238E27FC236}">
                <a16:creationId xmlns:a16="http://schemas.microsoft.com/office/drawing/2014/main" id="{085ECEC0-FF5D-4348-92C7-1EA7C61E77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0762B5E-10B7-4463-88F8-6C295B3AA974}"/>
              </a:ext>
            </a:extLst>
          </p:cNvPr>
          <p:cNvSpPr>
            <a:spLocks noGrp="1"/>
          </p:cNvSpPr>
          <p:nvPr>
            <p:ph idx="1"/>
          </p:nvPr>
        </p:nvSpPr>
        <p:spPr>
          <a:xfrm>
            <a:off x="5297763" y="1082673"/>
            <a:ext cx="5751237" cy="4708528"/>
          </a:xfrm>
        </p:spPr>
        <p:txBody>
          <a:bodyPr anchor="ctr">
            <a:normAutofit/>
          </a:bodyPr>
          <a:lstStyle/>
          <a:p>
            <a:pPr marL="0" indent="0">
              <a:buNone/>
            </a:pPr>
            <a:r>
              <a:rPr lang="en-US" sz="1800" b="0" i="0" dirty="0">
                <a:effectLst/>
                <a:latin typeface="Times New Roman" panose="02020603050405020304" pitchFamily="18" charset="0"/>
                <a:cs typeface="Times New Roman" panose="02020603050405020304" pitchFamily="18" charset="0"/>
              </a:rPr>
              <a:t>The ISO 9000 quality assurance models treat an enterprise as a network of interconnected processes. For a quality system to be ISO-compliant, these processes must address the areas identified in the standard and must be documented and practiced as described. Documenting a process helps an organization understand, control, and improve it. It is the opportunity to understand, control, and improve the process network that offers, perhaps, the greatest benefit to organizations that design and implement ISO-compliant quality systems.</a:t>
            </a:r>
          </a:p>
          <a:p>
            <a:pPr marL="0" indent="0">
              <a:buNone/>
            </a:pPr>
            <a:endParaRPr lang="en-US" sz="1800" dirty="0"/>
          </a:p>
        </p:txBody>
      </p:sp>
      <p:grpSp>
        <p:nvGrpSpPr>
          <p:cNvPr id="41" name="Group 40">
            <a:extLst>
              <a:ext uri="{FF2B5EF4-FFF2-40B4-BE49-F238E27FC236}">
                <a16:creationId xmlns:a16="http://schemas.microsoft.com/office/drawing/2014/main" id="{F4E035BE-9FF4-43D3-BC25-CF582D7FF8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42" name="Freeform 32">
              <a:extLst>
                <a:ext uri="{FF2B5EF4-FFF2-40B4-BE49-F238E27FC236}">
                  <a16:creationId xmlns:a16="http://schemas.microsoft.com/office/drawing/2014/main" id="{F98BCEB2-EC20-4E84-A994-0AC37292C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3">
              <a:extLst>
                <a:ext uri="{FF2B5EF4-FFF2-40B4-BE49-F238E27FC236}">
                  <a16:creationId xmlns:a16="http://schemas.microsoft.com/office/drawing/2014/main" id="{7A2E1821-AEDF-417E-9F17-83379E9C0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4">
              <a:extLst>
                <a:ext uri="{FF2B5EF4-FFF2-40B4-BE49-F238E27FC236}">
                  <a16:creationId xmlns:a16="http://schemas.microsoft.com/office/drawing/2014/main" id="{CB3734E2-8292-4B47-B6AB-0E5A058DE9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A0B09C51-29AB-45C0-B707-CCFB9DF28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510C0CED-AE1B-45AE-B5E1-57521E589D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591F2327-4B45-41AA-B41C-7404B6A1E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5A63224C-41A0-42C0-96F6-0B2BE99A1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A7C00B9F-C253-4776-9935-EC02254A4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5062D4AA-13F3-4064-8440-FFE8562D85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1">
              <a:extLst>
                <a:ext uri="{FF2B5EF4-FFF2-40B4-BE49-F238E27FC236}">
                  <a16:creationId xmlns:a16="http://schemas.microsoft.com/office/drawing/2014/main" id="{3E143B27-CB82-440B-879B-D25C1891C1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custDataLst>
      <p:tags r:id="rId1"/>
    </p:custDataLst>
    <p:extLst>
      <p:ext uri="{BB962C8B-B14F-4D97-AF65-F5344CB8AC3E}">
        <p14:creationId xmlns:p14="http://schemas.microsoft.com/office/powerpoint/2010/main" val="896718827"/>
      </p:ext>
    </p:extLst>
  </p:cSld>
  <p:clrMapOvr>
    <a:masterClrMapping/>
  </p:clrMapOvr>
  <p:transition advTm="1588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5|2.6"/>
</p:tagLst>
</file>

<file path=ppt/tags/tag10.xml><?xml version="1.0" encoding="utf-8"?>
<p:tagLst xmlns:a="http://schemas.openxmlformats.org/drawingml/2006/main" xmlns:r="http://schemas.openxmlformats.org/officeDocument/2006/relationships" xmlns:p="http://schemas.openxmlformats.org/presentationml/2006/main">
  <p:tag name="TIMING" val="|1.9|1.3"/>
</p:tagLst>
</file>

<file path=ppt/tags/tag11.xml><?xml version="1.0" encoding="utf-8"?>
<p:tagLst xmlns:a="http://schemas.openxmlformats.org/drawingml/2006/main" xmlns:r="http://schemas.openxmlformats.org/officeDocument/2006/relationships" xmlns:p="http://schemas.openxmlformats.org/presentationml/2006/main">
  <p:tag name="TIMING" val="|1.2|2.7|1.8|1.2|1.3|1.6|1.1|1.3|1"/>
</p:tagLst>
</file>

<file path=ppt/tags/tag2.xml><?xml version="1.0" encoding="utf-8"?>
<p:tagLst xmlns:a="http://schemas.openxmlformats.org/drawingml/2006/main" xmlns:r="http://schemas.openxmlformats.org/officeDocument/2006/relationships" xmlns:p="http://schemas.openxmlformats.org/presentationml/2006/main">
  <p:tag name="TIMING" val="|2.4|2.1"/>
</p:tagLst>
</file>

<file path=ppt/tags/tag3.xml><?xml version="1.0" encoding="utf-8"?>
<p:tagLst xmlns:a="http://schemas.openxmlformats.org/drawingml/2006/main" xmlns:r="http://schemas.openxmlformats.org/officeDocument/2006/relationships" xmlns:p="http://schemas.openxmlformats.org/presentationml/2006/main">
  <p:tag name="TIMING" val="|1.4|2.7"/>
</p:tagLst>
</file>

<file path=ppt/tags/tag4.xml><?xml version="1.0" encoding="utf-8"?>
<p:tagLst xmlns:a="http://schemas.openxmlformats.org/drawingml/2006/main" xmlns:r="http://schemas.openxmlformats.org/officeDocument/2006/relationships" xmlns:p="http://schemas.openxmlformats.org/presentationml/2006/main">
  <p:tag name="TIMING" val="|1.7|2.1|1.4|1.6|1.2|1.9"/>
</p:tagLst>
</file>

<file path=ppt/tags/tag5.xml><?xml version="1.0" encoding="utf-8"?>
<p:tagLst xmlns:a="http://schemas.openxmlformats.org/drawingml/2006/main" xmlns:r="http://schemas.openxmlformats.org/officeDocument/2006/relationships" xmlns:p="http://schemas.openxmlformats.org/presentationml/2006/main">
  <p:tag name="TIMING" val="|1.7|1.5"/>
</p:tagLst>
</file>

<file path=ppt/tags/tag6.xml><?xml version="1.0" encoding="utf-8"?>
<p:tagLst xmlns:a="http://schemas.openxmlformats.org/drawingml/2006/main" xmlns:r="http://schemas.openxmlformats.org/officeDocument/2006/relationships" xmlns:p="http://schemas.openxmlformats.org/presentationml/2006/main">
  <p:tag name="TIMING" val="|1.1|1.8|3"/>
</p:tagLst>
</file>

<file path=ppt/tags/tag7.xml><?xml version="1.0" encoding="utf-8"?>
<p:tagLst xmlns:a="http://schemas.openxmlformats.org/drawingml/2006/main" xmlns:r="http://schemas.openxmlformats.org/officeDocument/2006/relationships" xmlns:p="http://schemas.openxmlformats.org/presentationml/2006/main">
  <p:tag name="TIMING" val="|1.1|1.9"/>
</p:tagLst>
</file>

<file path=ppt/tags/tag8.xml><?xml version="1.0" encoding="utf-8"?>
<p:tagLst xmlns:a="http://schemas.openxmlformats.org/drawingml/2006/main" xmlns:r="http://schemas.openxmlformats.org/officeDocument/2006/relationships" xmlns:p="http://schemas.openxmlformats.org/presentationml/2006/main">
  <p:tag name="TIMING" val="|1.2|3.6"/>
</p:tagLst>
</file>

<file path=ppt/tags/tag9.xml><?xml version="1.0" encoding="utf-8"?>
<p:tagLst xmlns:a="http://schemas.openxmlformats.org/drawingml/2006/main" xmlns:r="http://schemas.openxmlformats.org/officeDocument/2006/relationships" xmlns:p="http://schemas.openxmlformats.org/presentationml/2006/main">
  <p:tag name="TIMING" val="|1.2|1.4|2.9"/>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Slice</Template>
  <TotalTime>167</TotalTime>
  <Words>1166</Words>
  <Application>Microsoft Office PowerPoint</Application>
  <PresentationFormat>Widescreen</PresentationFormat>
  <Paragraphs>36</Paragraphs>
  <Slides>13</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Arial</vt:lpstr>
      <vt:lpstr>Arial</vt:lpstr>
      <vt:lpstr>arial, sans-serif</vt:lpstr>
      <vt:lpstr>ff2</vt:lpstr>
      <vt:lpstr>ff3</vt:lpstr>
      <vt:lpstr>sofia-pro</vt:lpstr>
      <vt:lpstr>Times New Roman</vt:lpstr>
      <vt:lpstr>Tw Cen MT</vt:lpstr>
      <vt:lpstr>urw-din</vt:lpstr>
      <vt:lpstr>Circuit</vt:lpstr>
      <vt:lpstr>Software Quality Models and Standards</vt:lpstr>
      <vt:lpstr>Quality concepts</vt:lpstr>
      <vt:lpstr>Software quality Assurance</vt:lpstr>
      <vt:lpstr>Software Quality Assurance </vt:lpstr>
      <vt:lpstr>Major SQA Activities</vt:lpstr>
      <vt:lpstr>Capability maturity model (CMM)</vt:lpstr>
      <vt:lpstr>What is iso 9000</vt:lpstr>
      <vt:lpstr>The ISO 9000 Quality standards</vt:lpstr>
      <vt:lpstr>The ISO approach to quality assurance systems</vt:lpstr>
      <vt:lpstr>The ISO 9001 standard</vt:lpstr>
      <vt:lpstr>software reliability   </vt:lpstr>
      <vt:lpstr>Comparison Between ISO 9000 Certification and SEI/CMM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Quality Models and Standards</dc:title>
  <dc:creator>ANISH KUMAR</dc:creator>
  <cp:lastModifiedBy>ANISH KUMAR</cp:lastModifiedBy>
  <cp:revision>1</cp:revision>
  <dcterms:created xsi:type="dcterms:W3CDTF">2021-05-04T20:44:50Z</dcterms:created>
  <dcterms:modified xsi:type="dcterms:W3CDTF">2021-05-04T23:32:39Z</dcterms:modified>
</cp:coreProperties>
</file>